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301" r:id="rId4"/>
    <p:sldId id="302" r:id="rId5"/>
    <p:sldId id="259" r:id="rId6"/>
    <p:sldId id="309" r:id="rId7"/>
    <p:sldId id="287" r:id="rId8"/>
    <p:sldId id="310" r:id="rId9"/>
    <p:sldId id="289" r:id="rId10"/>
    <p:sldId id="312" r:id="rId11"/>
    <p:sldId id="303" r:id="rId12"/>
    <p:sldId id="293" r:id="rId13"/>
    <p:sldId id="313" r:id="rId14"/>
    <p:sldId id="311" r:id="rId15"/>
    <p:sldId id="295" r:id="rId16"/>
    <p:sldId id="297" r:id="rId17"/>
    <p:sldId id="304" r:id="rId18"/>
    <p:sldId id="298" r:id="rId19"/>
    <p:sldId id="300" r:id="rId20"/>
    <p:sldId id="305" r:id="rId21"/>
    <p:sldId id="307" r:id="rId22"/>
    <p:sldId id="308" r:id="rId23"/>
    <p:sldId id="314" r:id="rId24"/>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62" y="-6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I:\TSP\&#65319;&#65316;&#65328;&#22793;&#21270;&#29575;&#12398;&#25512;&#31227;.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I:\&#33879;&#20316;\&#32076;&#28168;&#23398;&#20837;&#38272;\13&#31456;\&#21517;&#30446;&#22522;&#35519;&#28168;GDP&#25104;&#38263;&#29575;&#22235;&#21322;&#26399;.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CHANGERATE!$B$1</c:f>
              <c:strCache>
                <c:ptCount val="1"/>
                <c:pt idx="0">
                  <c:v>GDP</c:v>
                </c:pt>
              </c:strCache>
            </c:strRef>
          </c:tx>
          <c:marker>
            <c:symbol val="none"/>
          </c:marker>
          <c:cat>
            <c:numRef>
              <c:f>CHANGERATE!$A$2:$A$17</c:f>
              <c:numCache>
                <c:formatCode>General</c:formatCode>
                <c:ptCount val="16"/>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numCache>
            </c:numRef>
          </c:cat>
          <c:val>
            <c:numRef>
              <c:f>CHANGERATE!$B$2:$B$17</c:f>
              <c:numCache>
                <c:formatCode>General</c:formatCode>
                <c:ptCount val="16"/>
                <c:pt idx="0">
                  <c:v>1.1887399999999999</c:v>
                </c:pt>
                <c:pt idx="1">
                  <c:v>1.9979099999999967</c:v>
                </c:pt>
                <c:pt idx="2">
                  <c:v>2.15272</c:v>
                </c:pt>
                <c:pt idx="3">
                  <c:v>-2.0995699999999977</c:v>
                </c:pt>
                <c:pt idx="4">
                  <c:v>-1.4925599999999999</c:v>
                </c:pt>
                <c:pt idx="5">
                  <c:v>0.97222999999999959</c:v>
                </c:pt>
                <c:pt idx="6">
                  <c:v>-0.85393000000000063</c:v>
                </c:pt>
                <c:pt idx="7">
                  <c:v>-1.2813899999999998</c:v>
                </c:pt>
                <c:pt idx="8">
                  <c:v>-5.8534000000000024E-2</c:v>
                </c:pt>
                <c:pt idx="9">
                  <c:v>0.96680000000000499</c:v>
                </c:pt>
                <c:pt idx="10">
                  <c:v>3.5324000000000001E-2</c:v>
                </c:pt>
                <c:pt idx="11">
                  <c:v>0.54944999999999999</c:v>
                </c:pt>
                <c:pt idx="12">
                  <c:v>1.2257899999999899</c:v>
                </c:pt>
                <c:pt idx="13">
                  <c:v>-2.3475199999999998</c:v>
                </c:pt>
                <c:pt idx="14">
                  <c:v>-6.3824099999999975</c:v>
                </c:pt>
                <c:pt idx="15">
                  <c:v>2.2072600000000002</c:v>
                </c:pt>
              </c:numCache>
            </c:numRef>
          </c:val>
        </c:ser>
        <c:ser>
          <c:idx val="1"/>
          <c:order val="1"/>
          <c:tx>
            <c:strRef>
              <c:f>CHANGERATE!$C$1</c:f>
              <c:strCache>
                <c:ptCount val="1"/>
                <c:pt idx="0">
                  <c:v>民間消費</c:v>
                </c:pt>
              </c:strCache>
            </c:strRef>
          </c:tx>
          <c:spPr>
            <a:ln>
              <a:prstDash val="sysDash"/>
            </a:ln>
          </c:spPr>
          <c:marker>
            <c:symbol val="none"/>
          </c:marker>
          <c:cat>
            <c:numRef>
              <c:f>CHANGERATE!$A$2:$A$17</c:f>
              <c:numCache>
                <c:formatCode>General</c:formatCode>
                <c:ptCount val="16"/>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numCache>
            </c:numRef>
          </c:cat>
          <c:val>
            <c:numRef>
              <c:f>CHANGERATE!$C$2:$C$17</c:f>
              <c:numCache>
                <c:formatCode>General</c:formatCode>
                <c:ptCount val="16"/>
                <c:pt idx="0">
                  <c:v>1.349799999999989</c:v>
                </c:pt>
                <c:pt idx="1">
                  <c:v>2.2272599999999998</c:v>
                </c:pt>
                <c:pt idx="2">
                  <c:v>2.0380599999999967</c:v>
                </c:pt>
                <c:pt idx="3">
                  <c:v>-0.84716999999999998</c:v>
                </c:pt>
                <c:pt idx="4">
                  <c:v>0.46110000000000001</c:v>
                </c:pt>
                <c:pt idx="5">
                  <c:v>-0.24637999999999999</c:v>
                </c:pt>
                <c:pt idx="6">
                  <c:v>0.55937000000000003</c:v>
                </c:pt>
                <c:pt idx="7">
                  <c:v>-0.25948000000000032</c:v>
                </c:pt>
                <c:pt idx="8">
                  <c:v>-0.53005999999999998</c:v>
                </c:pt>
                <c:pt idx="9">
                  <c:v>0.37595000000000284</c:v>
                </c:pt>
                <c:pt idx="10">
                  <c:v>0.87039000000000499</c:v>
                </c:pt>
                <c:pt idx="11">
                  <c:v>0.78381999999999996</c:v>
                </c:pt>
                <c:pt idx="12">
                  <c:v>0.23426000000000041</c:v>
                </c:pt>
                <c:pt idx="13">
                  <c:v>-0.70774000000000636</c:v>
                </c:pt>
                <c:pt idx="14">
                  <c:v>-3.2208000000000001</c:v>
                </c:pt>
                <c:pt idx="15">
                  <c:v>0.87479000000000751</c:v>
                </c:pt>
              </c:numCache>
            </c:numRef>
          </c:val>
        </c:ser>
        <c:ser>
          <c:idx val="2"/>
          <c:order val="2"/>
          <c:tx>
            <c:strRef>
              <c:f>CHANGERATE!$D$1</c:f>
              <c:strCache>
                <c:ptCount val="1"/>
                <c:pt idx="0">
                  <c:v>民間設備投資</c:v>
                </c:pt>
              </c:strCache>
            </c:strRef>
          </c:tx>
          <c:marker>
            <c:symbol val="none"/>
          </c:marker>
          <c:cat>
            <c:numRef>
              <c:f>CHANGERATE!$A$2:$A$17</c:f>
              <c:numCache>
                <c:formatCode>General</c:formatCode>
                <c:ptCount val="16"/>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numCache>
            </c:numRef>
          </c:cat>
          <c:val>
            <c:numRef>
              <c:f>CHANGERATE!$D$2:$D$17</c:f>
              <c:numCache>
                <c:formatCode>General</c:formatCode>
                <c:ptCount val="16"/>
                <c:pt idx="0">
                  <c:v>1.3421500000000099</c:v>
                </c:pt>
                <c:pt idx="1">
                  <c:v>-0.29160000000000008</c:v>
                </c:pt>
                <c:pt idx="2">
                  <c:v>7.53552</c:v>
                </c:pt>
                <c:pt idx="3">
                  <c:v>-7.3897700000000004</c:v>
                </c:pt>
                <c:pt idx="4">
                  <c:v>-6.1099399999999955</c:v>
                </c:pt>
                <c:pt idx="5">
                  <c:v>4.8690999999999995</c:v>
                </c:pt>
                <c:pt idx="6">
                  <c:v>-3.3352399999999967</c:v>
                </c:pt>
                <c:pt idx="7">
                  <c:v>-8.3739300000000068</c:v>
                </c:pt>
                <c:pt idx="8">
                  <c:v>1.7781800000000045</c:v>
                </c:pt>
                <c:pt idx="9">
                  <c:v>1.7088500000000031</c:v>
                </c:pt>
                <c:pt idx="10">
                  <c:v>4.7082199999999998</c:v>
                </c:pt>
                <c:pt idx="11">
                  <c:v>3.8227099999999967</c:v>
                </c:pt>
                <c:pt idx="12">
                  <c:v>4.4838300000000002</c:v>
                </c:pt>
                <c:pt idx="13">
                  <c:v>-2.2275200000000286</c:v>
                </c:pt>
                <c:pt idx="14">
                  <c:v>-19.597349999999889</c:v>
                </c:pt>
                <c:pt idx="15">
                  <c:v>-1.0463199999999999</c:v>
                </c:pt>
              </c:numCache>
            </c:numRef>
          </c:val>
        </c:ser>
        <c:marker val="1"/>
        <c:axId val="225751808"/>
        <c:axId val="225753344"/>
      </c:lineChart>
      <c:catAx>
        <c:axId val="225751808"/>
        <c:scaling>
          <c:orientation val="minMax"/>
        </c:scaling>
        <c:axPos val="b"/>
        <c:numFmt formatCode="General" sourceLinked="1"/>
        <c:tickLblPos val="nextTo"/>
        <c:crossAx val="225753344"/>
        <c:crosses val="autoZero"/>
        <c:auto val="1"/>
        <c:lblAlgn val="ctr"/>
        <c:lblOffset val="100"/>
      </c:catAx>
      <c:valAx>
        <c:axId val="225753344"/>
        <c:scaling>
          <c:orientation val="minMax"/>
          <c:min val="-20"/>
        </c:scaling>
        <c:axPos val="l"/>
        <c:majorGridlines/>
        <c:numFmt formatCode="General" sourceLinked="1"/>
        <c:tickLblPos val="nextTo"/>
        <c:crossAx val="225751808"/>
        <c:crosses val="autoZero"/>
        <c:crossBetween val="between"/>
      </c:valAx>
    </c:plotArea>
    <c:legend>
      <c:legendPos val="t"/>
      <c:layout>
        <c:manualLayout>
          <c:xMode val="edge"/>
          <c:yMode val="edge"/>
          <c:x val="9.4987757561682665E-2"/>
          <c:y val="0.91087030216015885"/>
          <c:w val="0.89999985452789499"/>
          <c:h val="8.9129764838820222E-2"/>
        </c:manualLayout>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7.6425834233190229E-2"/>
          <c:y val="0.1673882441246366"/>
          <c:w val="0.89221634754668266"/>
          <c:h val="0.80244606967789489"/>
        </c:manualLayout>
      </c:layout>
      <c:lineChart>
        <c:grouping val="standard"/>
        <c:ser>
          <c:idx val="0"/>
          <c:order val="0"/>
          <c:tx>
            <c:v>GDP成長率</c:v>
          </c:tx>
          <c:marker>
            <c:symbol val="none"/>
          </c:marker>
          <c:cat>
            <c:strRef>
              <c:f>名目基調済GDP成長率四半期!$A$12:$A$79</c:f>
              <c:strCache>
                <c:ptCount val="68"/>
                <c:pt idx="0">
                  <c:v>1995/ 1- 3.</c:v>
                </c:pt>
                <c:pt idx="1">
                  <c:v>4- 6.</c:v>
                </c:pt>
                <c:pt idx="2">
                  <c:v>7- 9.</c:v>
                </c:pt>
                <c:pt idx="3">
                  <c:v>10-12.</c:v>
                </c:pt>
                <c:pt idx="4">
                  <c:v>1996/ 1- 3.</c:v>
                </c:pt>
                <c:pt idx="5">
                  <c:v>4- 6.</c:v>
                </c:pt>
                <c:pt idx="6">
                  <c:v>7- 9.</c:v>
                </c:pt>
                <c:pt idx="7">
                  <c:v>10-12.</c:v>
                </c:pt>
                <c:pt idx="8">
                  <c:v>1997/ 1- 3.</c:v>
                </c:pt>
                <c:pt idx="9">
                  <c:v>4- 6.</c:v>
                </c:pt>
                <c:pt idx="10">
                  <c:v>7- 9.</c:v>
                </c:pt>
                <c:pt idx="11">
                  <c:v>10-12.</c:v>
                </c:pt>
                <c:pt idx="12">
                  <c:v>1998/ 1- 3.</c:v>
                </c:pt>
                <c:pt idx="13">
                  <c:v>4- 6.</c:v>
                </c:pt>
                <c:pt idx="14">
                  <c:v>7- 9.</c:v>
                </c:pt>
                <c:pt idx="15">
                  <c:v>10-12.</c:v>
                </c:pt>
                <c:pt idx="16">
                  <c:v>1999/ 1- 3.</c:v>
                </c:pt>
                <c:pt idx="17">
                  <c:v>4- 6.</c:v>
                </c:pt>
                <c:pt idx="18">
                  <c:v>7- 9.</c:v>
                </c:pt>
                <c:pt idx="19">
                  <c:v>10-12.</c:v>
                </c:pt>
                <c:pt idx="20">
                  <c:v>2000/ 1- 3.</c:v>
                </c:pt>
                <c:pt idx="21">
                  <c:v>4- 6.</c:v>
                </c:pt>
                <c:pt idx="22">
                  <c:v>7- 9.</c:v>
                </c:pt>
                <c:pt idx="23">
                  <c:v>10-12.</c:v>
                </c:pt>
                <c:pt idx="24">
                  <c:v>2001/ 1- 3.</c:v>
                </c:pt>
                <c:pt idx="25">
                  <c:v>4- 6.</c:v>
                </c:pt>
                <c:pt idx="26">
                  <c:v>7- 9.</c:v>
                </c:pt>
                <c:pt idx="27">
                  <c:v>10-12.</c:v>
                </c:pt>
                <c:pt idx="28">
                  <c:v>2002/ 1- 3.</c:v>
                </c:pt>
                <c:pt idx="29">
                  <c:v>4- 6.</c:v>
                </c:pt>
                <c:pt idx="30">
                  <c:v>7- 9.</c:v>
                </c:pt>
                <c:pt idx="31">
                  <c:v>10-12.</c:v>
                </c:pt>
                <c:pt idx="32">
                  <c:v>2003/ 1- 3.</c:v>
                </c:pt>
                <c:pt idx="33">
                  <c:v>4- 6.</c:v>
                </c:pt>
                <c:pt idx="34">
                  <c:v>7- 9.</c:v>
                </c:pt>
                <c:pt idx="35">
                  <c:v>10-12.</c:v>
                </c:pt>
                <c:pt idx="36">
                  <c:v>2004/ 1- 3.</c:v>
                </c:pt>
                <c:pt idx="37">
                  <c:v>4- 6.</c:v>
                </c:pt>
                <c:pt idx="38">
                  <c:v>7- 9.</c:v>
                </c:pt>
                <c:pt idx="39">
                  <c:v>10-12.</c:v>
                </c:pt>
                <c:pt idx="40">
                  <c:v>2005/ 1- 3.</c:v>
                </c:pt>
                <c:pt idx="41">
                  <c:v>4- 6.</c:v>
                </c:pt>
                <c:pt idx="42">
                  <c:v>7- 9.</c:v>
                </c:pt>
                <c:pt idx="43">
                  <c:v>10-12.</c:v>
                </c:pt>
                <c:pt idx="44">
                  <c:v>2006/ 1- 3.</c:v>
                </c:pt>
                <c:pt idx="45">
                  <c:v>4- 6.</c:v>
                </c:pt>
                <c:pt idx="46">
                  <c:v>7- 9.</c:v>
                </c:pt>
                <c:pt idx="47">
                  <c:v>10-12.</c:v>
                </c:pt>
                <c:pt idx="48">
                  <c:v>2007/ 1- 3.</c:v>
                </c:pt>
                <c:pt idx="49">
                  <c:v>4- 6.</c:v>
                </c:pt>
                <c:pt idx="50">
                  <c:v>7- 9.</c:v>
                </c:pt>
                <c:pt idx="51">
                  <c:v>10-12.</c:v>
                </c:pt>
                <c:pt idx="52">
                  <c:v>2008/ 1- 3.</c:v>
                </c:pt>
                <c:pt idx="53">
                  <c:v>4- 6.</c:v>
                </c:pt>
                <c:pt idx="54">
                  <c:v>7- 9.</c:v>
                </c:pt>
                <c:pt idx="55">
                  <c:v>10-12.</c:v>
                </c:pt>
                <c:pt idx="56">
                  <c:v>2009/ 1- 3.</c:v>
                </c:pt>
                <c:pt idx="57">
                  <c:v>4- 6.</c:v>
                </c:pt>
                <c:pt idx="58">
                  <c:v>7- 9.</c:v>
                </c:pt>
                <c:pt idx="59">
                  <c:v>10-12.</c:v>
                </c:pt>
                <c:pt idx="60">
                  <c:v>2010/ 1- 3.</c:v>
                </c:pt>
                <c:pt idx="61">
                  <c:v>4- 6.</c:v>
                </c:pt>
                <c:pt idx="62">
                  <c:v>7- 9.</c:v>
                </c:pt>
                <c:pt idx="63">
                  <c:v>10-12.</c:v>
                </c:pt>
                <c:pt idx="64">
                  <c:v>2011/ 1- 3.</c:v>
                </c:pt>
                <c:pt idx="65">
                  <c:v>4- 6.</c:v>
                </c:pt>
                <c:pt idx="66">
                  <c:v>7- 9.</c:v>
                </c:pt>
                <c:pt idx="67">
                  <c:v>10-12.</c:v>
                </c:pt>
              </c:strCache>
            </c:strRef>
          </c:cat>
          <c:val>
            <c:numRef>
              <c:f>名目基調済GDP成長率四半期!$B$12:$B$79</c:f>
              <c:numCache>
                <c:formatCode>General</c:formatCode>
                <c:ptCount val="68"/>
                <c:pt idx="0">
                  <c:v>2.1391165000000011E-2</c:v>
                </c:pt>
                <c:pt idx="1">
                  <c:v>1.7898590899999998</c:v>
                </c:pt>
                <c:pt idx="2">
                  <c:v>0.92716979600000005</c:v>
                </c:pt>
                <c:pt idx="3">
                  <c:v>1.9940574790000176</c:v>
                </c:pt>
                <c:pt idx="4">
                  <c:v>2.313326269</c:v>
                </c:pt>
                <c:pt idx="5">
                  <c:v>2.1101435400000002</c:v>
                </c:pt>
                <c:pt idx="6">
                  <c:v>1.3892008969999998</c:v>
                </c:pt>
                <c:pt idx="7">
                  <c:v>2.5828972750000001</c:v>
                </c:pt>
                <c:pt idx="8">
                  <c:v>3.0556526029999977</c:v>
                </c:pt>
                <c:pt idx="9">
                  <c:v>2.2786569499999998</c:v>
                </c:pt>
                <c:pt idx="10">
                  <c:v>2.3827369099999998</c:v>
                </c:pt>
                <c:pt idx="11">
                  <c:v>1.2164511600000001</c:v>
                </c:pt>
                <c:pt idx="12">
                  <c:v>-1.5499543479999878</c:v>
                </c:pt>
                <c:pt idx="13">
                  <c:v>-2.4632895320000001</c:v>
                </c:pt>
                <c:pt idx="14">
                  <c:v>-2.5755465539999998</c:v>
                </c:pt>
                <c:pt idx="15">
                  <c:v>-2.0689322530000012</c:v>
                </c:pt>
                <c:pt idx="16">
                  <c:v>-1.4052943769999862</c:v>
                </c:pt>
                <c:pt idx="17">
                  <c:v>-0.75438714299999998</c:v>
                </c:pt>
                <c:pt idx="18">
                  <c:v>-1.3648236889999914</c:v>
                </c:pt>
                <c:pt idx="19">
                  <c:v>-1.824061927</c:v>
                </c:pt>
                <c:pt idx="20">
                  <c:v>0.94625011299999995</c:v>
                </c:pt>
                <c:pt idx="21">
                  <c:v>0.70318975100000003</c:v>
                </c:pt>
                <c:pt idx="22">
                  <c:v>0.92261159999999998</c:v>
                </c:pt>
                <c:pt idx="23">
                  <c:v>1.2466521670000001</c:v>
                </c:pt>
                <c:pt idx="24">
                  <c:v>0.53414346899999998</c:v>
                </c:pt>
                <c:pt idx="25">
                  <c:v>-0.31565040500000224</c:v>
                </c:pt>
                <c:pt idx="26">
                  <c:v>-1.4000449049999999</c:v>
                </c:pt>
                <c:pt idx="27">
                  <c:v>-2.2795079880000002</c:v>
                </c:pt>
                <c:pt idx="28">
                  <c:v>-2.9654999439999998</c:v>
                </c:pt>
                <c:pt idx="29">
                  <c:v>-2.0118513719999997</c:v>
                </c:pt>
                <c:pt idx="30">
                  <c:v>-0.27624943399999996</c:v>
                </c:pt>
                <c:pt idx="31">
                  <c:v>0.21666785199999999</c:v>
                </c:pt>
                <c:pt idx="32">
                  <c:v>-0.99051047199999609</c:v>
                </c:pt>
                <c:pt idx="33">
                  <c:v>0.40536341200000031</c:v>
                </c:pt>
                <c:pt idx="34">
                  <c:v>0.12501883699999999</c:v>
                </c:pt>
                <c:pt idx="35">
                  <c:v>0.29329207899999998</c:v>
                </c:pt>
                <c:pt idx="36">
                  <c:v>2.3327206649999987</c:v>
                </c:pt>
                <c:pt idx="37">
                  <c:v>0.61262342700000461</c:v>
                </c:pt>
                <c:pt idx="38">
                  <c:v>0.64767921600001033</c:v>
                </c:pt>
                <c:pt idx="39">
                  <c:v>0.22144936300000118</c:v>
                </c:pt>
                <c:pt idx="40">
                  <c:v>-0.91648536499999655</c:v>
                </c:pt>
                <c:pt idx="41">
                  <c:v>0.34886099400000253</c:v>
                </c:pt>
                <c:pt idx="42">
                  <c:v>0.26873210999999997</c:v>
                </c:pt>
                <c:pt idx="43">
                  <c:v>0.44269602299999999</c:v>
                </c:pt>
                <c:pt idx="44">
                  <c:v>0.87857666499999998</c:v>
                </c:pt>
                <c:pt idx="45">
                  <c:v>6.3901404999999994E-2</c:v>
                </c:pt>
                <c:pt idx="46">
                  <c:v>-0.11429918200000012</c:v>
                </c:pt>
                <c:pt idx="47">
                  <c:v>1.3210263089999914</c:v>
                </c:pt>
                <c:pt idx="48">
                  <c:v>1.699211759</c:v>
                </c:pt>
                <c:pt idx="49">
                  <c:v>1.7859410169999912</c:v>
                </c:pt>
                <c:pt idx="50">
                  <c:v>1.1553640219999999</c:v>
                </c:pt>
                <c:pt idx="51">
                  <c:v>0.25641271300000201</c:v>
                </c:pt>
                <c:pt idx="52">
                  <c:v>-6.1166744000000023E-2</c:v>
                </c:pt>
                <c:pt idx="53">
                  <c:v>-1.7267419119999998</c:v>
                </c:pt>
                <c:pt idx="54">
                  <c:v>-2.707934311000026</c:v>
                </c:pt>
                <c:pt idx="55">
                  <c:v>-4.7834499770000001</c:v>
                </c:pt>
                <c:pt idx="56">
                  <c:v>-8.7952393110000067</c:v>
                </c:pt>
                <c:pt idx="57">
                  <c:v>-6.5063387739999996</c:v>
                </c:pt>
                <c:pt idx="58">
                  <c:v>-5.5319750789999755</c:v>
                </c:pt>
                <c:pt idx="59">
                  <c:v>-2.9828607309999997</c:v>
                </c:pt>
                <c:pt idx="60">
                  <c:v>2.4491894629999997</c:v>
                </c:pt>
                <c:pt idx="61">
                  <c:v>2.2631661870000146</c:v>
                </c:pt>
                <c:pt idx="62">
                  <c:v>3.1254212160000012</c:v>
                </c:pt>
                <c:pt idx="63">
                  <c:v>1.3514323640000001</c:v>
                </c:pt>
                <c:pt idx="64">
                  <c:v>-2.0408979620000012</c:v>
                </c:pt>
                <c:pt idx="65">
                  <c:v>-3.9815513899999999</c:v>
                </c:pt>
                <c:pt idx="66">
                  <c:v>-2.620656651</c:v>
                </c:pt>
                <c:pt idx="67">
                  <c:v>-2.3726997689999996</c:v>
                </c:pt>
              </c:numCache>
            </c:numRef>
          </c:val>
        </c:ser>
        <c:ser>
          <c:idx val="1"/>
          <c:order val="1"/>
          <c:tx>
            <c:v>住宅投資成長率</c:v>
          </c:tx>
          <c:marker>
            <c:symbol val="none"/>
          </c:marker>
          <c:cat>
            <c:strRef>
              <c:f>名目基調済GDP成長率四半期!$A$12:$A$79</c:f>
              <c:strCache>
                <c:ptCount val="68"/>
                <c:pt idx="0">
                  <c:v>1995/ 1- 3.</c:v>
                </c:pt>
                <c:pt idx="1">
                  <c:v>4- 6.</c:v>
                </c:pt>
                <c:pt idx="2">
                  <c:v>7- 9.</c:v>
                </c:pt>
                <c:pt idx="3">
                  <c:v>10-12.</c:v>
                </c:pt>
                <c:pt idx="4">
                  <c:v>1996/ 1- 3.</c:v>
                </c:pt>
                <c:pt idx="5">
                  <c:v>4- 6.</c:v>
                </c:pt>
                <c:pt idx="6">
                  <c:v>7- 9.</c:v>
                </c:pt>
                <c:pt idx="7">
                  <c:v>10-12.</c:v>
                </c:pt>
                <c:pt idx="8">
                  <c:v>1997/ 1- 3.</c:v>
                </c:pt>
                <c:pt idx="9">
                  <c:v>4- 6.</c:v>
                </c:pt>
                <c:pt idx="10">
                  <c:v>7- 9.</c:v>
                </c:pt>
                <c:pt idx="11">
                  <c:v>10-12.</c:v>
                </c:pt>
                <c:pt idx="12">
                  <c:v>1998/ 1- 3.</c:v>
                </c:pt>
                <c:pt idx="13">
                  <c:v>4- 6.</c:v>
                </c:pt>
                <c:pt idx="14">
                  <c:v>7- 9.</c:v>
                </c:pt>
                <c:pt idx="15">
                  <c:v>10-12.</c:v>
                </c:pt>
                <c:pt idx="16">
                  <c:v>1999/ 1- 3.</c:v>
                </c:pt>
                <c:pt idx="17">
                  <c:v>4- 6.</c:v>
                </c:pt>
                <c:pt idx="18">
                  <c:v>7- 9.</c:v>
                </c:pt>
                <c:pt idx="19">
                  <c:v>10-12.</c:v>
                </c:pt>
                <c:pt idx="20">
                  <c:v>2000/ 1- 3.</c:v>
                </c:pt>
                <c:pt idx="21">
                  <c:v>4- 6.</c:v>
                </c:pt>
                <c:pt idx="22">
                  <c:v>7- 9.</c:v>
                </c:pt>
                <c:pt idx="23">
                  <c:v>10-12.</c:v>
                </c:pt>
                <c:pt idx="24">
                  <c:v>2001/ 1- 3.</c:v>
                </c:pt>
                <c:pt idx="25">
                  <c:v>4- 6.</c:v>
                </c:pt>
                <c:pt idx="26">
                  <c:v>7- 9.</c:v>
                </c:pt>
                <c:pt idx="27">
                  <c:v>10-12.</c:v>
                </c:pt>
                <c:pt idx="28">
                  <c:v>2002/ 1- 3.</c:v>
                </c:pt>
                <c:pt idx="29">
                  <c:v>4- 6.</c:v>
                </c:pt>
                <c:pt idx="30">
                  <c:v>7- 9.</c:v>
                </c:pt>
                <c:pt idx="31">
                  <c:v>10-12.</c:v>
                </c:pt>
                <c:pt idx="32">
                  <c:v>2003/ 1- 3.</c:v>
                </c:pt>
                <c:pt idx="33">
                  <c:v>4- 6.</c:v>
                </c:pt>
                <c:pt idx="34">
                  <c:v>7- 9.</c:v>
                </c:pt>
                <c:pt idx="35">
                  <c:v>10-12.</c:v>
                </c:pt>
                <c:pt idx="36">
                  <c:v>2004/ 1- 3.</c:v>
                </c:pt>
                <c:pt idx="37">
                  <c:v>4- 6.</c:v>
                </c:pt>
                <c:pt idx="38">
                  <c:v>7- 9.</c:v>
                </c:pt>
                <c:pt idx="39">
                  <c:v>10-12.</c:v>
                </c:pt>
                <c:pt idx="40">
                  <c:v>2005/ 1- 3.</c:v>
                </c:pt>
                <c:pt idx="41">
                  <c:v>4- 6.</c:v>
                </c:pt>
                <c:pt idx="42">
                  <c:v>7- 9.</c:v>
                </c:pt>
                <c:pt idx="43">
                  <c:v>10-12.</c:v>
                </c:pt>
                <c:pt idx="44">
                  <c:v>2006/ 1- 3.</c:v>
                </c:pt>
                <c:pt idx="45">
                  <c:v>4- 6.</c:v>
                </c:pt>
                <c:pt idx="46">
                  <c:v>7- 9.</c:v>
                </c:pt>
                <c:pt idx="47">
                  <c:v>10-12.</c:v>
                </c:pt>
                <c:pt idx="48">
                  <c:v>2007/ 1- 3.</c:v>
                </c:pt>
                <c:pt idx="49">
                  <c:v>4- 6.</c:v>
                </c:pt>
                <c:pt idx="50">
                  <c:v>7- 9.</c:v>
                </c:pt>
                <c:pt idx="51">
                  <c:v>10-12.</c:v>
                </c:pt>
                <c:pt idx="52">
                  <c:v>2008/ 1- 3.</c:v>
                </c:pt>
                <c:pt idx="53">
                  <c:v>4- 6.</c:v>
                </c:pt>
                <c:pt idx="54">
                  <c:v>7- 9.</c:v>
                </c:pt>
                <c:pt idx="55">
                  <c:v>10-12.</c:v>
                </c:pt>
                <c:pt idx="56">
                  <c:v>2009/ 1- 3.</c:v>
                </c:pt>
                <c:pt idx="57">
                  <c:v>4- 6.</c:v>
                </c:pt>
                <c:pt idx="58">
                  <c:v>7- 9.</c:v>
                </c:pt>
                <c:pt idx="59">
                  <c:v>10-12.</c:v>
                </c:pt>
                <c:pt idx="60">
                  <c:v>2010/ 1- 3.</c:v>
                </c:pt>
                <c:pt idx="61">
                  <c:v>4- 6.</c:v>
                </c:pt>
                <c:pt idx="62">
                  <c:v>7- 9.</c:v>
                </c:pt>
                <c:pt idx="63">
                  <c:v>10-12.</c:v>
                </c:pt>
                <c:pt idx="64">
                  <c:v>2011/ 1- 3.</c:v>
                </c:pt>
                <c:pt idx="65">
                  <c:v>4- 6.</c:v>
                </c:pt>
                <c:pt idx="66">
                  <c:v>7- 9.</c:v>
                </c:pt>
                <c:pt idx="67">
                  <c:v>10-12.</c:v>
                </c:pt>
              </c:strCache>
            </c:strRef>
          </c:cat>
          <c:val>
            <c:numRef>
              <c:f>名目基調済GDP成長率四半期!$C$12:$C$79</c:f>
              <c:numCache>
                <c:formatCode>General</c:formatCode>
                <c:ptCount val="68"/>
                <c:pt idx="0">
                  <c:v>5.2075745009999608</c:v>
                </c:pt>
                <c:pt idx="1">
                  <c:v>-3.5424472539999998</c:v>
                </c:pt>
                <c:pt idx="2">
                  <c:v>-13.733462999999999</c:v>
                </c:pt>
                <c:pt idx="3">
                  <c:v>-7.1133033829999999</c:v>
                </c:pt>
                <c:pt idx="4">
                  <c:v>0.78968012600000004</c:v>
                </c:pt>
                <c:pt idx="5">
                  <c:v>10.29642093</c:v>
                </c:pt>
                <c:pt idx="6">
                  <c:v>18.45179349</c:v>
                </c:pt>
                <c:pt idx="7">
                  <c:v>19.70896943</c:v>
                </c:pt>
                <c:pt idx="8">
                  <c:v>10.07421939</c:v>
                </c:pt>
                <c:pt idx="9">
                  <c:v>-5.8559864999999682</c:v>
                </c:pt>
                <c:pt idx="10">
                  <c:v>-17.499200929999986</c:v>
                </c:pt>
                <c:pt idx="11">
                  <c:v>-24.70894916</c:v>
                </c:pt>
                <c:pt idx="12">
                  <c:v>-22.803131430000001</c:v>
                </c:pt>
                <c:pt idx="13">
                  <c:v>-16.864312519999874</c:v>
                </c:pt>
                <c:pt idx="14">
                  <c:v>-12.166497620000024</c:v>
                </c:pt>
                <c:pt idx="15">
                  <c:v>-10.900884700000002</c:v>
                </c:pt>
                <c:pt idx="16">
                  <c:v>-10.716321929999998</c:v>
                </c:pt>
                <c:pt idx="17">
                  <c:v>-0.85566747400000065</c:v>
                </c:pt>
                <c:pt idx="18">
                  <c:v>4.0783656800000134</c:v>
                </c:pt>
                <c:pt idx="19">
                  <c:v>2.8230813810000002</c:v>
                </c:pt>
                <c:pt idx="20">
                  <c:v>5.6016456339999996</c:v>
                </c:pt>
                <c:pt idx="21">
                  <c:v>-0.50919116799999997</c:v>
                </c:pt>
                <c:pt idx="22">
                  <c:v>-4.4528359389999608</c:v>
                </c:pt>
                <c:pt idx="23">
                  <c:v>2.9765499189999987</c:v>
                </c:pt>
                <c:pt idx="24">
                  <c:v>0.38809831800000172</c:v>
                </c:pt>
                <c:pt idx="25">
                  <c:v>-7.9311488850000496</c:v>
                </c:pt>
                <c:pt idx="26">
                  <c:v>-7.4208821330000001</c:v>
                </c:pt>
                <c:pt idx="27">
                  <c:v>-9.2677205760000003</c:v>
                </c:pt>
                <c:pt idx="28">
                  <c:v>-9.7098787379999987</c:v>
                </c:pt>
                <c:pt idx="29">
                  <c:v>-2.9336329139999977</c:v>
                </c:pt>
                <c:pt idx="30">
                  <c:v>-2.1651593450000002</c:v>
                </c:pt>
                <c:pt idx="31">
                  <c:v>-4.0927451929999998</c:v>
                </c:pt>
                <c:pt idx="32">
                  <c:v>-3.4210094599999987</c:v>
                </c:pt>
                <c:pt idx="33">
                  <c:v>-2.9698862269999999</c:v>
                </c:pt>
                <c:pt idx="34">
                  <c:v>0.823163015</c:v>
                </c:pt>
                <c:pt idx="35">
                  <c:v>0.11343789799999945</c:v>
                </c:pt>
                <c:pt idx="36">
                  <c:v>2.0762793439999987</c:v>
                </c:pt>
                <c:pt idx="37">
                  <c:v>3.6273715480000335</c:v>
                </c:pt>
                <c:pt idx="38">
                  <c:v>0.95015117300000063</c:v>
                </c:pt>
                <c:pt idx="39">
                  <c:v>3.2489496450000002</c:v>
                </c:pt>
                <c:pt idx="40">
                  <c:v>0.75715133599999995</c:v>
                </c:pt>
                <c:pt idx="41">
                  <c:v>-2.603445561</c:v>
                </c:pt>
                <c:pt idx="42">
                  <c:v>-0.86065684600000436</c:v>
                </c:pt>
                <c:pt idx="43">
                  <c:v>1.237062994</c:v>
                </c:pt>
                <c:pt idx="44">
                  <c:v>2.3562313509999999</c:v>
                </c:pt>
                <c:pt idx="45">
                  <c:v>3.2483387590000197</c:v>
                </c:pt>
                <c:pt idx="46">
                  <c:v>2.0868891879999998</c:v>
                </c:pt>
                <c:pt idx="47">
                  <c:v>1.5793540909999924</c:v>
                </c:pt>
                <c:pt idx="48">
                  <c:v>1.6377483509999931</c:v>
                </c:pt>
                <c:pt idx="49">
                  <c:v>0.60309592800000389</c:v>
                </c:pt>
                <c:pt idx="50">
                  <c:v>-9.4466107580000003</c:v>
                </c:pt>
                <c:pt idx="51">
                  <c:v>-22.92786011000014</c:v>
                </c:pt>
                <c:pt idx="52">
                  <c:v>-18.996036429999986</c:v>
                </c:pt>
                <c:pt idx="53">
                  <c:v>-12.26654072</c:v>
                </c:pt>
                <c:pt idx="54">
                  <c:v>1.0623801800000001</c:v>
                </c:pt>
                <c:pt idx="55">
                  <c:v>16.681518449999999</c:v>
                </c:pt>
                <c:pt idx="56">
                  <c:v>1.2379633379999846</c:v>
                </c:pt>
                <c:pt idx="57">
                  <c:v>-16.608960560000035</c:v>
                </c:pt>
                <c:pt idx="58">
                  <c:v>-27.204860910000136</c:v>
                </c:pt>
                <c:pt idx="59">
                  <c:v>-29.161330499999988</c:v>
                </c:pt>
                <c:pt idx="60">
                  <c:v>-19.559395750000125</c:v>
                </c:pt>
                <c:pt idx="61">
                  <c:v>-7.3436961289999996</c:v>
                </c:pt>
                <c:pt idx="62">
                  <c:v>1.5114218589999855</c:v>
                </c:pt>
                <c:pt idx="63">
                  <c:v>9.5278770639999983</c:v>
                </c:pt>
                <c:pt idx="64">
                  <c:v>8.1880023740000016</c:v>
                </c:pt>
                <c:pt idx="65">
                  <c:v>4.6750059379999644</c:v>
                </c:pt>
                <c:pt idx="66">
                  <c:v>9.0993823160000247</c:v>
                </c:pt>
                <c:pt idx="67">
                  <c:v>3.7373553820000001</c:v>
                </c:pt>
              </c:numCache>
            </c:numRef>
          </c:val>
        </c:ser>
        <c:ser>
          <c:idx val="2"/>
          <c:order val="2"/>
          <c:tx>
            <c:v>設備投資成長率</c:v>
          </c:tx>
          <c:spPr>
            <a:ln w="25400">
              <a:solidFill>
                <a:srgbClr val="000000"/>
              </a:solidFill>
              <a:prstDash val="sysDash"/>
            </a:ln>
          </c:spPr>
          <c:marker>
            <c:symbol val="none"/>
          </c:marker>
          <c:cat>
            <c:strRef>
              <c:f>名目基調済GDP成長率四半期!$A$12:$A$79</c:f>
              <c:strCache>
                <c:ptCount val="68"/>
                <c:pt idx="0">
                  <c:v>1995/ 1- 3.</c:v>
                </c:pt>
                <c:pt idx="1">
                  <c:v>4- 6.</c:v>
                </c:pt>
                <c:pt idx="2">
                  <c:v>7- 9.</c:v>
                </c:pt>
                <c:pt idx="3">
                  <c:v>10-12.</c:v>
                </c:pt>
                <c:pt idx="4">
                  <c:v>1996/ 1- 3.</c:v>
                </c:pt>
                <c:pt idx="5">
                  <c:v>4- 6.</c:v>
                </c:pt>
                <c:pt idx="6">
                  <c:v>7- 9.</c:v>
                </c:pt>
                <c:pt idx="7">
                  <c:v>10-12.</c:v>
                </c:pt>
                <c:pt idx="8">
                  <c:v>1997/ 1- 3.</c:v>
                </c:pt>
                <c:pt idx="9">
                  <c:v>4- 6.</c:v>
                </c:pt>
                <c:pt idx="10">
                  <c:v>7- 9.</c:v>
                </c:pt>
                <c:pt idx="11">
                  <c:v>10-12.</c:v>
                </c:pt>
                <c:pt idx="12">
                  <c:v>1998/ 1- 3.</c:v>
                </c:pt>
                <c:pt idx="13">
                  <c:v>4- 6.</c:v>
                </c:pt>
                <c:pt idx="14">
                  <c:v>7- 9.</c:v>
                </c:pt>
                <c:pt idx="15">
                  <c:v>10-12.</c:v>
                </c:pt>
                <c:pt idx="16">
                  <c:v>1999/ 1- 3.</c:v>
                </c:pt>
                <c:pt idx="17">
                  <c:v>4- 6.</c:v>
                </c:pt>
                <c:pt idx="18">
                  <c:v>7- 9.</c:v>
                </c:pt>
                <c:pt idx="19">
                  <c:v>10-12.</c:v>
                </c:pt>
                <c:pt idx="20">
                  <c:v>2000/ 1- 3.</c:v>
                </c:pt>
                <c:pt idx="21">
                  <c:v>4- 6.</c:v>
                </c:pt>
                <c:pt idx="22">
                  <c:v>7- 9.</c:v>
                </c:pt>
                <c:pt idx="23">
                  <c:v>10-12.</c:v>
                </c:pt>
                <c:pt idx="24">
                  <c:v>2001/ 1- 3.</c:v>
                </c:pt>
                <c:pt idx="25">
                  <c:v>4- 6.</c:v>
                </c:pt>
                <c:pt idx="26">
                  <c:v>7- 9.</c:v>
                </c:pt>
                <c:pt idx="27">
                  <c:v>10-12.</c:v>
                </c:pt>
                <c:pt idx="28">
                  <c:v>2002/ 1- 3.</c:v>
                </c:pt>
                <c:pt idx="29">
                  <c:v>4- 6.</c:v>
                </c:pt>
                <c:pt idx="30">
                  <c:v>7- 9.</c:v>
                </c:pt>
                <c:pt idx="31">
                  <c:v>10-12.</c:v>
                </c:pt>
                <c:pt idx="32">
                  <c:v>2003/ 1- 3.</c:v>
                </c:pt>
                <c:pt idx="33">
                  <c:v>4- 6.</c:v>
                </c:pt>
                <c:pt idx="34">
                  <c:v>7- 9.</c:v>
                </c:pt>
                <c:pt idx="35">
                  <c:v>10-12.</c:v>
                </c:pt>
                <c:pt idx="36">
                  <c:v>2004/ 1- 3.</c:v>
                </c:pt>
                <c:pt idx="37">
                  <c:v>4- 6.</c:v>
                </c:pt>
                <c:pt idx="38">
                  <c:v>7- 9.</c:v>
                </c:pt>
                <c:pt idx="39">
                  <c:v>10-12.</c:v>
                </c:pt>
                <c:pt idx="40">
                  <c:v>2005/ 1- 3.</c:v>
                </c:pt>
                <c:pt idx="41">
                  <c:v>4- 6.</c:v>
                </c:pt>
                <c:pt idx="42">
                  <c:v>7- 9.</c:v>
                </c:pt>
                <c:pt idx="43">
                  <c:v>10-12.</c:v>
                </c:pt>
                <c:pt idx="44">
                  <c:v>2006/ 1- 3.</c:v>
                </c:pt>
                <c:pt idx="45">
                  <c:v>4- 6.</c:v>
                </c:pt>
                <c:pt idx="46">
                  <c:v>7- 9.</c:v>
                </c:pt>
                <c:pt idx="47">
                  <c:v>10-12.</c:v>
                </c:pt>
                <c:pt idx="48">
                  <c:v>2007/ 1- 3.</c:v>
                </c:pt>
                <c:pt idx="49">
                  <c:v>4- 6.</c:v>
                </c:pt>
                <c:pt idx="50">
                  <c:v>7- 9.</c:v>
                </c:pt>
                <c:pt idx="51">
                  <c:v>10-12.</c:v>
                </c:pt>
                <c:pt idx="52">
                  <c:v>2008/ 1- 3.</c:v>
                </c:pt>
                <c:pt idx="53">
                  <c:v>4- 6.</c:v>
                </c:pt>
                <c:pt idx="54">
                  <c:v>7- 9.</c:v>
                </c:pt>
                <c:pt idx="55">
                  <c:v>10-12.</c:v>
                </c:pt>
                <c:pt idx="56">
                  <c:v>2009/ 1- 3.</c:v>
                </c:pt>
                <c:pt idx="57">
                  <c:v>4- 6.</c:v>
                </c:pt>
                <c:pt idx="58">
                  <c:v>7- 9.</c:v>
                </c:pt>
                <c:pt idx="59">
                  <c:v>10-12.</c:v>
                </c:pt>
                <c:pt idx="60">
                  <c:v>2010/ 1- 3.</c:v>
                </c:pt>
                <c:pt idx="61">
                  <c:v>4- 6.</c:v>
                </c:pt>
                <c:pt idx="62">
                  <c:v>7- 9.</c:v>
                </c:pt>
                <c:pt idx="63">
                  <c:v>10-12.</c:v>
                </c:pt>
                <c:pt idx="64">
                  <c:v>2011/ 1- 3.</c:v>
                </c:pt>
                <c:pt idx="65">
                  <c:v>4- 6.</c:v>
                </c:pt>
                <c:pt idx="66">
                  <c:v>7- 9.</c:v>
                </c:pt>
                <c:pt idx="67">
                  <c:v>10-12.</c:v>
                </c:pt>
              </c:strCache>
            </c:strRef>
          </c:cat>
          <c:val>
            <c:numRef>
              <c:f>名目基調済GDP成長率四半期!$D$12:$D$79</c:f>
              <c:numCache>
                <c:formatCode>General</c:formatCode>
                <c:ptCount val="68"/>
                <c:pt idx="0">
                  <c:v>-1.3024617989999898</c:v>
                </c:pt>
                <c:pt idx="1">
                  <c:v>3.3748368609999999</c:v>
                </c:pt>
                <c:pt idx="2">
                  <c:v>2.4406858059999998</c:v>
                </c:pt>
                <c:pt idx="3">
                  <c:v>1.3338369849999998</c:v>
                </c:pt>
                <c:pt idx="4">
                  <c:v>-2.2601411580000206</c:v>
                </c:pt>
                <c:pt idx="5">
                  <c:v>-2.5825265050000001</c:v>
                </c:pt>
                <c:pt idx="6">
                  <c:v>1.4360469680000001</c:v>
                </c:pt>
                <c:pt idx="7">
                  <c:v>2.5308084619999978</c:v>
                </c:pt>
                <c:pt idx="8">
                  <c:v>10.463567260000024</c:v>
                </c:pt>
                <c:pt idx="9">
                  <c:v>8.4477441940000002</c:v>
                </c:pt>
                <c:pt idx="10">
                  <c:v>6.5677252989999682</c:v>
                </c:pt>
                <c:pt idx="11">
                  <c:v>7.0848117199999745</c:v>
                </c:pt>
                <c:pt idx="12">
                  <c:v>-1.1260016849999999</c:v>
                </c:pt>
                <c:pt idx="13">
                  <c:v>-4.7777932900000124</c:v>
                </c:pt>
                <c:pt idx="14">
                  <c:v>-7.3886481120000376</c:v>
                </c:pt>
                <c:pt idx="15">
                  <c:v>-15.078213409999998</c:v>
                </c:pt>
                <c:pt idx="16">
                  <c:v>-9.6968935550000008</c:v>
                </c:pt>
                <c:pt idx="17">
                  <c:v>-8.963392899000068</c:v>
                </c:pt>
                <c:pt idx="18">
                  <c:v>-4.5924232920000003</c:v>
                </c:pt>
                <c:pt idx="19">
                  <c:v>1.603615316</c:v>
                </c:pt>
                <c:pt idx="20">
                  <c:v>5.5589290240000002</c:v>
                </c:pt>
                <c:pt idx="21">
                  <c:v>2.9233242420000334</c:v>
                </c:pt>
                <c:pt idx="22">
                  <c:v>3.6819976330000004</c:v>
                </c:pt>
                <c:pt idx="23">
                  <c:v>8.0473170989999989</c:v>
                </c:pt>
                <c:pt idx="24">
                  <c:v>-0.72159839000000003</c:v>
                </c:pt>
                <c:pt idx="25">
                  <c:v>2.158393185</c:v>
                </c:pt>
                <c:pt idx="26">
                  <c:v>-2.681259957</c:v>
                </c:pt>
                <c:pt idx="27">
                  <c:v>-11.706128149999998</c:v>
                </c:pt>
                <c:pt idx="28">
                  <c:v>-10.66354873</c:v>
                </c:pt>
                <c:pt idx="29">
                  <c:v>-10.81493161</c:v>
                </c:pt>
                <c:pt idx="30">
                  <c:v>-7.5445796589999654</c:v>
                </c:pt>
                <c:pt idx="31">
                  <c:v>-0.72363808000000063</c:v>
                </c:pt>
                <c:pt idx="32">
                  <c:v>-0.23002526300000001</c:v>
                </c:pt>
                <c:pt idx="33">
                  <c:v>3.6648142220000146</c:v>
                </c:pt>
                <c:pt idx="34">
                  <c:v>0.16408538600000044</c:v>
                </c:pt>
                <c:pt idx="35">
                  <c:v>4.3660905529999745</c:v>
                </c:pt>
                <c:pt idx="36">
                  <c:v>0.62215878199999997</c:v>
                </c:pt>
                <c:pt idx="37">
                  <c:v>1.4781522260000068</c:v>
                </c:pt>
                <c:pt idx="38">
                  <c:v>3.7898396700000001</c:v>
                </c:pt>
                <c:pt idx="39">
                  <c:v>0.691489519</c:v>
                </c:pt>
                <c:pt idx="40">
                  <c:v>6.034477442</c:v>
                </c:pt>
                <c:pt idx="41">
                  <c:v>6.4393888329999998</c:v>
                </c:pt>
                <c:pt idx="42">
                  <c:v>6.1366862099999855</c:v>
                </c:pt>
                <c:pt idx="43">
                  <c:v>1.5592969179999898</c:v>
                </c:pt>
                <c:pt idx="44">
                  <c:v>2.542621816</c:v>
                </c:pt>
                <c:pt idx="45">
                  <c:v>2.321310719</c:v>
                </c:pt>
                <c:pt idx="46">
                  <c:v>2.4455783549999999</c:v>
                </c:pt>
                <c:pt idx="47">
                  <c:v>9.0222539409999989</c:v>
                </c:pt>
                <c:pt idx="48">
                  <c:v>8.6062615489999992</c:v>
                </c:pt>
                <c:pt idx="49">
                  <c:v>4.0951468029999845</c:v>
                </c:pt>
                <c:pt idx="50">
                  <c:v>2.9944875080000002</c:v>
                </c:pt>
                <c:pt idx="51">
                  <c:v>2.4988031669999997</c:v>
                </c:pt>
                <c:pt idx="52">
                  <c:v>2.337014216</c:v>
                </c:pt>
                <c:pt idx="53">
                  <c:v>1.0105614169999924</c:v>
                </c:pt>
                <c:pt idx="54">
                  <c:v>-0.92711663499999997</c:v>
                </c:pt>
                <c:pt idx="55">
                  <c:v>-12.000536730000073</c:v>
                </c:pt>
                <c:pt idx="56">
                  <c:v>-16.210077999999999</c:v>
                </c:pt>
                <c:pt idx="57">
                  <c:v>-19.209736379999782</c:v>
                </c:pt>
                <c:pt idx="58">
                  <c:v>-18.584443019999867</c:v>
                </c:pt>
                <c:pt idx="59">
                  <c:v>-11.03210047</c:v>
                </c:pt>
                <c:pt idx="60">
                  <c:v>-8.6441165770000001</c:v>
                </c:pt>
                <c:pt idx="61">
                  <c:v>1.497848421</c:v>
                </c:pt>
                <c:pt idx="62">
                  <c:v>3.5543292630000001</c:v>
                </c:pt>
                <c:pt idx="63">
                  <c:v>1.494062314</c:v>
                </c:pt>
                <c:pt idx="64">
                  <c:v>1.920708077</c:v>
                </c:pt>
                <c:pt idx="65">
                  <c:v>-2.641250012</c:v>
                </c:pt>
                <c:pt idx="66">
                  <c:v>-2.9459943410000178</c:v>
                </c:pt>
                <c:pt idx="67">
                  <c:v>3.8945033680000001</c:v>
                </c:pt>
              </c:numCache>
            </c:numRef>
          </c:val>
        </c:ser>
        <c:marker val="1"/>
        <c:axId val="225943936"/>
        <c:axId val="225945472"/>
      </c:lineChart>
      <c:catAx>
        <c:axId val="225943936"/>
        <c:scaling>
          <c:orientation val="minMax"/>
        </c:scaling>
        <c:axPos val="b"/>
        <c:numFmt formatCode="General" sourceLinked="1"/>
        <c:tickLblPos val="nextTo"/>
        <c:crossAx val="225945472"/>
        <c:crosses val="autoZero"/>
        <c:auto val="1"/>
        <c:lblAlgn val="ctr"/>
        <c:lblOffset val="100"/>
      </c:catAx>
      <c:valAx>
        <c:axId val="225945472"/>
        <c:scaling>
          <c:orientation val="minMax"/>
          <c:max val="20"/>
          <c:min val="-30"/>
        </c:scaling>
        <c:axPos val="l"/>
        <c:majorGridlines/>
        <c:numFmt formatCode="General" sourceLinked="1"/>
        <c:tickLblPos val="nextTo"/>
        <c:crossAx val="225943936"/>
        <c:crosses val="autoZero"/>
        <c:crossBetween val="between"/>
      </c:valAx>
    </c:plotArea>
    <c:legend>
      <c:legendPos val="t"/>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EA99CD-65FF-418F-A279-AFFB0866AEDD}" type="datetimeFigureOut">
              <a:rPr kumimoji="1" lang="ja-JP" altLang="en-US" smtClean="0"/>
              <a:pPr/>
              <a:t>2018/4/7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ADFA7-0234-4A36-9C73-43BDF80FB11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1AADFA7-0234-4A36-9C73-43BDF80FB11A}" type="slidenum">
              <a:rPr kumimoji="1" lang="ja-JP" altLang="en-US" smtClean="0"/>
              <a:pPr/>
              <a:t>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1AADFA7-0234-4A36-9C73-43BDF80FB11A}"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1994545"/>
          </a:xfrm>
        </p:spPr>
        <p:txBody>
          <a:bodyPr>
            <a:normAutofit fontScale="90000"/>
          </a:bodyPr>
          <a:lstStyle/>
          <a:p>
            <a:r>
              <a:rPr lang="en-US" altLang="ja-JP" sz="4800" b="1" dirty="0" smtClean="0"/>
              <a:t/>
            </a:r>
            <a:br>
              <a:rPr lang="en-US" altLang="ja-JP" sz="4800" b="1" dirty="0" smtClean="0"/>
            </a:br>
            <a:r>
              <a:rPr lang="en-US" altLang="ja-JP" sz="4800" b="1" dirty="0" smtClean="0"/>
              <a:t>Macroeconomics</a:t>
            </a:r>
            <a:br>
              <a:rPr lang="en-US" altLang="ja-JP" sz="4800" b="1" dirty="0" smtClean="0"/>
            </a:br>
            <a:r>
              <a:rPr lang="ja-JP" altLang="en-US" b="1" dirty="0" smtClean="0"/>
              <a:t>マ</a:t>
            </a:r>
            <a:r>
              <a:rPr lang="ja-JP" altLang="en-US" sz="4800" b="1" dirty="0" smtClean="0"/>
              <a:t>クロ経済学</a:t>
            </a:r>
            <a:endParaRPr lang="ja-JP" altLang="en-US" sz="4800" dirty="0" smtClean="0"/>
          </a:p>
        </p:txBody>
      </p:sp>
      <p:sp>
        <p:nvSpPr>
          <p:cNvPr id="2051" name="Rectangle 3"/>
          <p:cNvSpPr>
            <a:spLocks noGrp="1" noChangeArrowheads="1"/>
          </p:cNvSpPr>
          <p:nvPr>
            <p:ph type="subTitle" idx="1"/>
          </p:nvPr>
        </p:nvSpPr>
        <p:spPr>
          <a:xfrm>
            <a:off x="755576" y="4357688"/>
            <a:ext cx="7848872" cy="1785937"/>
          </a:xfrm>
        </p:spPr>
        <p:txBody>
          <a:bodyPr/>
          <a:lstStyle/>
          <a:p>
            <a:pPr eaLnBrk="1" hangingPunct="1"/>
            <a:r>
              <a:rPr lang="en-US" altLang="ja-JP" b="1" dirty="0" smtClean="0">
                <a:solidFill>
                  <a:schemeClr val="tx1"/>
                </a:solidFill>
              </a:rPr>
              <a:t>Chap.13</a:t>
            </a:r>
            <a:r>
              <a:rPr lang="en-US" altLang="ja-JP" b="1" dirty="0" smtClean="0">
                <a:solidFill>
                  <a:schemeClr val="tx1"/>
                </a:solidFill>
              </a:rPr>
              <a:t>. Investment and </a:t>
            </a:r>
            <a:r>
              <a:rPr lang="en-US" altLang="ja-JP" b="1" dirty="0" smtClean="0">
                <a:solidFill>
                  <a:schemeClr val="tx1"/>
                </a:solidFill>
              </a:rPr>
              <a:t>Capital</a:t>
            </a:r>
          </a:p>
          <a:p>
            <a:r>
              <a:rPr lang="ja-JP" altLang="ja-JP" b="1" dirty="0" smtClean="0">
                <a:solidFill>
                  <a:schemeClr val="tx1"/>
                </a:solidFill>
              </a:rPr>
              <a:t>第</a:t>
            </a:r>
            <a:r>
              <a:rPr lang="en-US" altLang="ja-JP" b="1" dirty="0" smtClean="0">
                <a:solidFill>
                  <a:schemeClr val="tx1"/>
                </a:solidFill>
              </a:rPr>
              <a:t>13</a:t>
            </a:r>
            <a:r>
              <a:rPr lang="ja-JP" altLang="ja-JP" b="1" dirty="0" smtClean="0">
                <a:solidFill>
                  <a:schemeClr val="tx1"/>
                </a:solidFill>
              </a:rPr>
              <a:t>章　投資と資本</a:t>
            </a:r>
            <a:endParaRPr lang="en-US" altLang="ja-JP" b="1" dirty="0" smtClean="0">
              <a:solidFill>
                <a:schemeClr val="tx1"/>
              </a:solidFill>
            </a:endParaRPr>
          </a:p>
          <a:p>
            <a:pPr eaLnBrk="1" hangingPunct="1"/>
            <a:endParaRPr lang="ja-JP" altLang="ja-JP" b="1" dirty="0" smtClean="0">
              <a:solidFill>
                <a:schemeClr val="tx1"/>
              </a:solidFill>
            </a:endParaRPr>
          </a:p>
          <a:p>
            <a:pPr eaLnBrk="1" hangingPunct="1"/>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79512" y="1"/>
            <a:ext cx="8856984" cy="548680"/>
          </a:xfrm>
        </p:spPr>
        <p:txBody>
          <a:bodyPr>
            <a:normAutofit fontScale="90000"/>
          </a:bodyPr>
          <a:lstStyle/>
          <a:p>
            <a:r>
              <a:rPr lang="ja-JP" altLang="ja-JP" sz="2000" b="1" dirty="0" smtClean="0"/>
              <a:t>４</a:t>
            </a:r>
            <a:r>
              <a:rPr lang="en-US" altLang="ja-JP" sz="2000" b="1" dirty="0" smtClean="0"/>
              <a:t>B</a:t>
            </a:r>
            <a:r>
              <a:rPr lang="ja-JP" altLang="ja-JP" sz="2000" b="1" dirty="0" err="1" smtClean="0"/>
              <a:t>．</a:t>
            </a:r>
            <a:r>
              <a:rPr lang="en-US" altLang="ja-JP" sz="2000" b="1" dirty="0" smtClean="0"/>
              <a:t>Determination </a:t>
            </a:r>
            <a:r>
              <a:rPr lang="en-US" altLang="ja-JP" sz="2000" b="1" dirty="0" smtClean="0"/>
              <a:t>of Optimum Level of Capital in 2 Period </a:t>
            </a:r>
            <a:r>
              <a:rPr lang="en-US" altLang="ja-JP" sz="2000" b="1" dirty="0" smtClean="0"/>
              <a:t>Model</a:t>
            </a:r>
            <a:br>
              <a:rPr lang="en-US" altLang="ja-JP" sz="2000" b="1" dirty="0" smtClean="0"/>
            </a:br>
            <a:r>
              <a:rPr lang="en-US" altLang="ja-JP" sz="2000" b="1" dirty="0" smtClean="0"/>
              <a:t> 2</a:t>
            </a:r>
            <a:r>
              <a:rPr lang="ja-JP" altLang="ja-JP" sz="2000" b="1" dirty="0" smtClean="0"/>
              <a:t>期間モデルによる最適投資水準の決定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548680"/>
            <a:ext cx="9144000" cy="6309320"/>
          </a:xfrm>
        </p:spPr>
        <p:txBody>
          <a:bodyPr>
            <a:normAutofit fontScale="62500" lnSpcReduction="20000"/>
          </a:bodyPr>
          <a:lstStyle/>
          <a:p>
            <a:pPr>
              <a:buNone/>
            </a:pPr>
            <a:r>
              <a:rPr lang="en-US" altLang="ja-JP" sz="2900" dirty="0" smtClean="0"/>
              <a:t>If </a:t>
            </a:r>
            <a:r>
              <a:rPr lang="en-US" altLang="ja-JP" sz="2900" dirty="0" smtClean="0"/>
              <a:t>Δ is brought infinitely close to zero, the differential coefficient at point A = </a:t>
            </a:r>
            <a:r>
              <a:rPr lang="en-US" altLang="ja-JP" sz="2900" b="1" dirty="0" smtClean="0"/>
              <a:t>marginal rate of transformation (</a:t>
            </a:r>
            <a:r>
              <a:rPr lang="en-US" altLang="ja-JP" sz="2900" b="1" i="1" dirty="0" smtClean="0"/>
              <a:t>MRT</a:t>
            </a:r>
            <a:r>
              <a:rPr lang="en-US" altLang="ja-JP" sz="2900" b="1" dirty="0" smtClean="0"/>
              <a:t>)</a:t>
            </a:r>
            <a:endParaRPr lang="en-US" altLang="ja-JP" sz="2900" dirty="0" smtClean="0"/>
          </a:p>
          <a:p>
            <a:pPr>
              <a:buNone/>
            </a:pPr>
            <a:r>
              <a:rPr lang="en-US" altLang="ja-JP" sz="2900" dirty="0" smtClean="0"/>
              <a:t>If MRT=1 </a:t>
            </a:r>
            <a:r>
              <a:rPr lang="ja-JP" altLang="en-US" sz="2900" dirty="0" smtClean="0"/>
              <a:t>⇒</a:t>
            </a:r>
            <a:r>
              <a:rPr lang="en-US" altLang="ja-JP" sz="2900" dirty="0" smtClean="0"/>
              <a:t> There is no benefit of round-about production using capital goods</a:t>
            </a:r>
          </a:p>
          <a:p>
            <a:pPr>
              <a:buNone/>
            </a:pPr>
            <a:r>
              <a:rPr lang="en-US" altLang="ja-JP" sz="2900" dirty="0" smtClean="0"/>
              <a:t>If MRT</a:t>
            </a:r>
            <a:r>
              <a:rPr lang="ja-JP" altLang="en-US" sz="2900" dirty="0" smtClean="0"/>
              <a:t>＞</a:t>
            </a:r>
            <a:r>
              <a:rPr lang="en-US" altLang="ja-JP" sz="2900" dirty="0" smtClean="0"/>
              <a:t>1 ⇒ the benefit of round-about production is expressed by MRT-1</a:t>
            </a:r>
          </a:p>
          <a:p>
            <a:pPr>
              <a:buNone/>
            </a:pPr>
            <a:r>
              <a:rPr lang="en-US" altLang="ja-JP" sz="2900" dirty="0" smtClean="0"/>
              <a:t>   </a:t>
            </a:r>
            <a:r>
              <a:rPr lang="ja-JP" altLang="en-US" sz="2900" dirty="0" smtClean="0"/>
              <a:t>＝</a:t>
            </a:r>
            <a:r>
              <a:rPr lang="en-US" altLang="ja-JP" sz="2900" b="1" dirty="0" smtClean="0"/>
              <a:t>the marginal rate of return on capital </a:t>
            </a:r>
            <a:r>
              <a:rPr lang="en-US" altLang="ja-JP" sz="2900" b="1" i="1" dirty="0" smtClean="0"/>
              <a:t>MRRC</a:t>
            </a:r>
          </a:p>
          <a:p>
            <a:pPr>
              <a:buNone/>
            </a:pPr>
            <a:r>
              <a:rPr lang="en-US" altLang="ja-JP" sz="2900" dirty="0" smtClean="0"/>
              <a:t>People's preference for current consumer goods </a:t>
            </a:r>
            <a:r>
              <a:rPr lang="en-US" altLang="ja-JP" sz="2900" i="1" dirty="0" smtClean="0">
                <a:latin typeface="Times New Roman" pitchFamily="18" charset="0"/>
                <a:cs typeface="Times New Roman" pitchFamily="18" charset="0"/>
              </a:rPr>
              <a:t>C</a:t>
            </a:r>
            <a:r>
              <a:rPr lang="en-US" altLang="ja-JP" sz="2900" baseline="-25000" dirty="0" smtClean="0">
                <a:latin typeface="Times New Roman" pitchFamily="18" charset="0"/>
                <a:cs typeface="Times New Roman" pitchFamily="18" charset="0"/>
              </a:rPr>
              <a:t>0</a:t>
            </a:r>
            <a:r>
              <a:rPr lang="en-US" altLang="ja-JP" sz="2900" dirty="0" smtClean="0"/>
              <a:t> and future consumer goods </a:t>
            </a:r>
            <a:r>
              <a:rPr lang="en-US" altLang="ja-JP" sz="2900" i="1" dirty="0" smtClean="0">
                <a:latin typeface="Times New Roman" pitchFamily="18" charset="0"/>
                <a:cs typeface="Times New Roman" pitchFamily="18" charset="0"/>
              </a:rPr>
              <a:t>C</a:t>
            </a:r>
            <a:r>
              <a:rPr lang="en-US" altLang="ja-JP" sz="2900" baseline="-25000" dirty="0" smtClean="0">
                <a:latin typeface="Times New Roman" pitchFamily="18" charset="0"/>
                <a:cs typeface="Times New Roman" pitchFamily="18" charset="0"/>
              </a:rPr>
              <a:t>1</a:t>
            </a:r>
          </a:p>
          <a:p>
            <a:pPr>
              <a:buNone/>
            </a:pPr>
            <a:r>
              <a:rPr lang="en-US" altLang="ja-JP" sz="2900" baseline="-25000" dirty="0" smtClean="0">
                <a:latin typeface="Times New Roman" pitchFamily="18" charset="0"/>
                <a:cs typeface="Times New Roman" pitchFamily="18" charset="0"/>
              </a:rPr>
              <a:t>      </a:t>
            </a:r>
            <a:r>
              <a:rPr lang="en-US" altLang="ja-JP" sz="2900" dirty="0" smtClean="0"/>
              <a:t>⇒ is expressed by a utility function </a:t>
            </a:r>
            <a:r>
              <a:rPr lang="en-US" altLang="ja-JP" sz="2900" i="1" dirty="0" smtClean="0">
                <a:latin typeface="Times New Roman" pitchFamily="18" charset="0"/>
                <a:cs typeface="Times New Roman" pitchFamily="18" charset="0"/>
              </a:rPr>
              <a:t>u</a:t>
            </a:r>
            <a:r>
              <a:rPr lang="ja-JP" altLang="ja-JP" sz="2900" dirty="0" smtClean="0">
                <a:latin typeface="Times New Roman" pitchFamily="18" charset="0"/>
                <a:cs typeface="Times New Roman" pitchFamily="18" charset="0"/>
              </a:rPr>
              <a:t>＝</a:t>
            </a:r>
            <a:r>
              <a:rPr lang="en-US" altLang="ja-JP" sz="2900" i="1" dirty="0" smtClean="0">
                <a:latin typeface="Times New Roman" pitchFamily="18" charset="0"/>
                <a:cs typeface="Times New Roman" pitchFamily="18" charset="0"/>
              </a:rPr>
              <a:t>u</a:t>
            </a:r>
            <a:r>
              <a:rPr lang="en-US" altLang="ja-JP" sz="2900" dirty="0" smtClean="0">
                <a:latin typeface="Times New Roman" pitchFamily="18" charset="0"/>
                <a:cs typeface="Times New Roman" pitchFamily="18" charset="0"/>
              </a:rPr>
              <a:t>(</a:t>
            </a:r>
            <a:r>
              <a:rPr lang="en-US" altLang="ja-JP" sz="2900" i="1" dirty="0" smtClean="0">
                <a:latin typeface="Times New Roman" pitchFamily="18" charset="0"/>
                <a:cs typeface="Times New Roman" pitchFamily="18" charset="0"/>
              </a:rPr>
              <a:t>C</a:t>
            </a:r>
            <a:r>
              <a:rPr lang="en-US" altLang="ja-JP" sz="2900" baseline="-25000" dirty="0" smtClean="0">
                <a:latin typeface="Times New Roman" pitchFamily="18" charset="0"/>
                <a:cs typeface="Times New Roman" pitchFamily="18" charset="0"/>
              </a:rPr>
              <a:t>0</a:t>
            </a:r>
            <a:r>
              <a:rPr lang="en-US" altLang="ja-JP" sz="2900" dirty="0" smtClean="0">
                <a:latin typeface="Times New Roman" pitchFamily="18" charset="0"/>
                <a:cs typeface="Times New Roman" pitchFamily="18" charset="0"/>
              </a:rPr>
              <a:t>,</a:t>
            </a:r>
            <a:r>
              <a:rPr lang="en-US" altLang="ja-JP" sz="2900" i="1" dirty="0" smtClean="0">
                <a:latin typeface="Times New Roman" pitchFamily="18" charset="0"/>
                <a:cs typeface="Times New Roman" pitchFamily="18" charset="0"/>
              </a:rPr>
              <a:t>C</a:t>
            </a:r>
            <a:r>
              <a:rPr lang="en-US" altLang="ja-JP" sz="2900" baseline="-25000" dirty="0" smtClean="0">
                <a:latin typeface="Times New Roman" pitchFamily="18" charset="0"/>
                <a:cs typeface="Times New Roman" pitchFamily="18" charset="0"/>
              </a:rPr>
              <a:t>1</a:t>
            </a:r>
            <a:r>
              <a:rPr lang="en-US" altLang="ja-JP" sz="2900" dirty="0" smtClean="0">
                <a:latin typeface="Times New Roman" pitchFamily="18" charset="0"/>
                <a:cs typeface="Times New Roman" pitchFamily="18" charset="0"/>
              </a:rPr>
              <a:t>)</a:t>
            </a:r>
            <a:r>
              <a:rPr lang="en-US" altLang="ja-JP" sz="2900" dirty="0" smtClean="0"/>
              <a:t>,  or by an indifference curve </a:t>
            </a:r>
            <a:r>
              <a:rPr lang="en-US" altLang="ja-JP" sz="2900" i="1" dirty="0" smtClean="0"/>
              <a:t>U</a:t>
            </a:r>
            <a:r>
              <a:rPr lang="en-US" altLang="ja-JP" sz="2900" dirty="0" smtClean="0"/>
              <a:t> in geometry.</a:t>
            </a:r>
          </a:p>
          <a:p>
            <a:pPr>
              <a:buNone/>
            </a:pPr>
            <a:r>
              <a:rPr lang="en-US" altLang="ja-JP" sz="2900" b="1" dirty="0" smtClean="0"/>
              <a:t>Marginal rate of substitution MRS</a:t>
            </a:r>
            <a:r>
              <a:rPr lang="en-US" altLang="ja-JP" sz="2900" dirty="0" smtClean="0"/>
              <a:t>= Slope of a tangent line at an arbitrary point on indifference curve     </a:t>
            </a:r>
            <a:r>
              <a:rPr lang="ja-JP" altLang="ja-JP" sz="2900" dirty="0" smtClean="0">
                <a:latin typeface="Times New Roman" pitchFamily="18" charset="0"/>
                <a:cs typeface="Times New Roman" pitchFamily="18" charset="0"/>
              </a:rPr>
              <a:t>－</a:t>
            </a:r>
            <a:r>
              <a:rPr lang="en-US" altLang="ja-JP" sz="2900" i="1" dirty="0" smtClean="0">
                <a:latin typeface="Times New Roman" pitchFamily="18" charset="0"/>
                <a:cs typeface="Times New Roman" pitchFamily="18" charset="0"/>
              </a:rPr>
              <a:t>dC</a:t>
            </a:r>
            <a:r>
              <a:rPr lang="en-US" altLang="ja-JP" sz="2900" baseline="-25000" dirty="0" smtClean="0">
                <a:latin typeface="Times New Roman" pitchFamily="18" charset="0"/>
                <a:cs typeface="Times New Roman" pitchFamily="18" charset="0"/>
              </a:rPr>
              <a:t>1</a:t>
            </a:r>
            <a:r>
              <a:rPr lang="ja-JP" altLang="ja-JP" sz="2900" dirty="0" smtClean="0">
                <a:latin typeface="Times New Roman" pitchFamily="18" charset="0"/>
                <a:cs typeface="Times New Roman" pitchFamily="18" charset="0"/>
              </a:rPr>
              <a:t>／</a:t>
            </a:r>
            <a:r>
              <a:rPr lang="en-US" altLang="ja-JP" sz="2900" i="1" dirty="0" smtClean="0">
                <a:latin typeface="Times New Roman" pitchFamily="18" charset="0"/>
                <a:cs typeface="Times New Roman" pitchFamily="18" charset="0"/>
              </a:rPr>
              <a:t>dC</a:t>
            </a:r>
            <a:r>
              <a:rPr lang="en-US" altLang="ja-JP" sz="2900" baseline="-25000" dirty="0" smtClean="0">
                <a:latin typeface="Times New Roman" pitchFamily="18" charset="0"/>
                <a:cs typeface="Times New Roman" pitchFamily="18" charset="0"/>
              </a:rPr>
              <a:t>0</a:t>
            </a:r>
            <a:endParaRPr lang="en-US" altLang="ja-JP" sz="2900" dirty="0" smtClean="0"/>
          </a:p>
          <a:p>
            <a:pPr>
              <a:buNone/>
            </a:pPr>
            <a:r>
              <a:rPr lang="en-US" altLang="ja-JP" sz="2900" dirty="0" smtClean="0"/>
              <a:t>People usually prefer current consumption to future consumption </a:t>
            </a:r>
          </a:p>
          <a:p>
            <a:pPr>
              <a:buNone/>
            </a:pPr>
            <a:r>
              <a:rPr lang="en-US" altLang="ja-JP" sz="2900" dirty="0" smtClean="0"/>
              <a:t>   = </a:t>
            </a:r>
            <a:r>
              <a:rPr lang="en-US" altLang="ja-JP" sz="2900" b="1" dirty="0" smtClean="0"/>
              <a:t>time preference</a:t>
            </a:r>
            <a:endParaRPr lang="en-US" altLang="ja-JP" sz="2900" dirty="0" smtClean="0"/>
          </a:p>
          <a:p>
            <a:pPr>
              <a:buNone/>
            </a:pPr>
            <a:r>
              <a:rPr lang="en-US" altLang="ja-JP" sz="2900" dirty="0" smtClean="0"/>
              <a:t>The slope of a tangent line  MRS is greater than 1, MRS - 1 = </a:t>
            </a:r>
            <a:r>
              <a:rPr lang="en-US" altLang="ja-JP" sz="2900" b="1" dirty="0" smtClean="0"/>
              <a:t>marginal rate of time preference (MRTP</a:t>
            </a:r>
            <a:r>
              <a:rPr lang="en-US" altLang="ja-JP" sz="2900" dirty="0" smtClean="0"/>
              <a:t>)&gt;</a:t>
            </a:r>
            <a:r>
              <a:rPr lang="en-US" altLang="ja-JP" sz="2900" dirty="0" smtClean="0"/>
              <a:t>0</a:t>
            </a:r>
          </a:p>
          <a:p>
            <a:r>
              <a:rPr lang="en-US" altLang="ja-JP" sz="2800" dirty="0" smtClean="0">
                <a:latin typeface="+mj-ea"/>
                <a:ea typeface="+mj-ea"/>
                <a:cs typeface="Times New Roman" pitchFamily="18" charset="0"/>
              </a:rPr>
              <a:t>Δ</a:t>
            </a:r>
            <a:r>
              <a:rPr lang="ja-JP" altLang="ja-JP" sz="2800" dirty="0" smtClean="0">
                <a:latin typeface="+mj-ea"/>
                <a:ea typeface="+mj-ea"/>
                <a:cs typeface="Times New Roman" pitchFamily="18" charset="0"/>
              </a:rPr>
              <a:t>を微小に近づければ、</a:t>
            </a:r>
            <a:r>
              <a:rPr lang="en-US" altLang="ja-JP" sz="2800" i="1" dirty="0" smtClean="0">
                <a:latin typeface="+mj-ea"/>
                <a:ea typeface="+mj-ea"/>
                <a:cs typeface="Times New Roman" pitchFamily="18" charset="0"/>
              </a:rPr>
              <a:t>A</a:t>
            </a:r>
            <a:r>
              <a:rPr lang="ja-JP" altLang="ja-JP" sz="2800" dirty="0" smtClean="0">
                <a:latin typeface="+mj-ea"/>
                <a:ea typeface="+mj-ea"/>
                <a:cs typeface="Times New Roman" pitchFamily="18" charset="0"/>
              </a:rPr>
              <a:t>点における微分係数＝</a:t>
            </a:r>
            <a:r>
              <a:rPr lang="ja-JP" altLang="ja-JP" sz="2800" b="1" dirty="0" smtClean="0">
                <a:latin typeface="+mj-ea"/>
                <a:ea typeface="+mj-ea"/>
                <a:cs typeface="Times New Roman" pitchFamily="18" charset="0"/>
              </a:rPr>
              <a:t>限界変形率</a:t>
            </a:r>
            <a:endParaRPr lang="ja-JP" altLang="ja-JP" sz="2800" dirty="0" smtClean="0">
              <a:latin typeface="+mj-ea"/>
              <a:ea typeface="+mj-ea"/>
              <a:cs typeface="Times New Roman" pitchFamily="18" charset="0"/>
            </a:endParaRPr>
          </a:p>
          <a:p>
            <a:r>
              <a:rPr lang="ja-JP" altLang="ja-JP" sz="2800" dirty="0" smtClean="0">
                <a:latin typeface="+mj-ea"/>
                <a:ea typeface="+mj-ea"/>
                <a:cs typeface="Times New Roman" pitchFamily="18" charset="0"/>
              </a:rPr>
              <a:t>限界変形率が</a:t>
            </a:r>
            <a:r>
              <a:rPr lang="en-US" altLang="ja-JP" sz="2800" dirty="0" smtClean="0">
                <a:latin typeface="+mj-ea"/>
                <a:ea typeface="+mj-ea"/>
                <a:cs typeface="Times New Roman" pitchFamily="18" charset="0"/>
              </a:rPr>
              <a:t>1</a:t>
            </a:r>
            <a:r>
              <a:rPr lang="ja-JP" altLang="ja-JP" sz="2800" dirty="0" smtClean="0">
                <a:latin typeface="+mj-ea"/>
                <a:ea typeface="+mj-ea"/>
                <a:cs typeface="Times New Roman" pitchFamily="18" charset="0"/>
              </a:rPr>
              <a:t>⇒資本財を使った迂回生産の利益がない</a:t>
            </a:r>
            <a:r>
              <a:rPr lang="en-US" altLang="ja-JP" sz="2800" dirty="0" smtClean="0">
                <a:latin typeface="+mj-ea"/>
                <a:ea typeface="+mj-ea"/>
                <a:cs typeface="Times New Roman" pitchFamily="18" charset="0"/>
              </a:rPr>
              <a:t>.</a:t>
            </a:r>
            <a:endParaRPr lang="ja-JP" altLang="ja-JP" sz="2800" dirty="0" smtClean="0">
              <a:latin typeface="+mj-ea"/>
              <a:ea typeface="+mj-ea"/>
              <a:cs typeface="Times New Roman" pitchFamily="18" charset="0"/>
            </a:endParaRPr>
          </a:p>
          <a:p>
            <a:r>
              <a:rPr lang="en-US" altLang="ja-JP" sz="2800" dirty="0" smtClean="0">
                <a:latin typeface="+mj-ea"/>
                <a:ea typeface="+mj-ea"/>
                <a:cs typeface="Times New Roman" pitchFamily="18" charset="0"/>
              </a:rPr>
              <a:t>1</a:t>
            </a:r>
            <a:r>
              <a:rPr lang="ja-JP" altLang="ja-JP" sz="2800" dirty="0" smtClean="0">
                <a:latin typeface="+mj-ea"/>
                <a:ea typeface="+mj-ea"/>
                <a:cs typeface="Times New Roman" pitchFamily="18" charset="0"/>
              </a:rPr>
              <a:t>より大⇒</a:t>
            </a:r>
            <a:r>
              <a:rPr lang="en-US" altLang="ja-JP" sz="2800" i="1" dirty="0" smtClean="0">
                <a:latin typeface="+mj-ea"/>
                <a:ea typeface="+mj-ea"/>
                <a:cs typeface="Times New Roman" pitchFamily="18" charset="0"/>
              </a:rPr>
              <a:t>MRT</a:t>
            </a:r>
            <a:r>
              <a:rPr lang="ja-JP" altLang="ja-JP" sz="2800" dirty="0" smtClean="0">
                <a:latin typeface="+mj-ea"/>
                <a:ea typeface="+mj-ea"/>
                <a:cs typeface="Times New Roman" pitchFamily="18" charset="0"/>
              </a:rPr>
              <a:t>－</a:t>
            </a:r>
            <a:r>
              <a:rPr lang="en-US" altLang="ja-JP" sz="2800" dirty="0" smtClean="0">
                <a:latin typeface="+mj-ea"/>
                <a:ea typeface="+mj-ea"/>
                <a:cs typeface="Times New Roman" pitchFamily="18" charset="0"/>
              </a:rPr>
              <a:t>1</a:t>
            </a:r>
            <a:r>
              <a:rPr lang="ja-JP" altLang="ja-JP" sz="2800" dirty="0" smtClean="0">
                <a:latin typeface="+mj-ea"/>
                <a:ea typeface="+mj-ea"/>
                <a:cs typeface="Times New Roman" pitchFamily="18" charset="0"/>
              </a:rPr>
              <a:t>が迂回生産の利益を表す、</a:t>
            </a:r>
            <a:r>
              <a:rPr lang="ja-JP" altLang="ja-JP" sz="2800" b="1" dirty="0" smtClean="0">
                <a:latin typeface="+mj-ea"/>
                <a:ea typeface="+mj-ea"/>
                <a:cs typeface="Times New Roman" pitchFamily="18" charset="0"/>
              </a:rPr>
              <a:t>資本の限界収益率</a:t>
            </a:r>
            <a:endParaRPr lang="en-US" altLang="ja-JP" sz="2800" b="1" dirty="0" smtClean="0">
              <a:latin typeface="+mj-ea"/>
              <a:ea typeface="+mj-ea"/>
              <a:cs typeface="Times New Roman" pitchFamily="18" charset="0"/>
            </a:endParaRPr>
          </a:p>
          <a:p>
            <a:r>
              <a:rPr lang="ja-JP" altLang="ja-JP" sz="2800" dirty="0" smtClean="0">
                <a:latin typeface="+mj-ea"/>
                <a:ea typeface="+mj-ea"/>
                <a:cs typeface="Times New Roman" pitchFamily="18" charset="0"/>
              </a:rPr>
              <a:t>現在の消費財</a:t>
            </a:r>
            <a:r>
              <a:rPr lang="en-US" altLang="ja-JP" sz="2800" i="1" dirty="0" smtClean="0">
                <a:latin typeface="+mj-ea"/>
                <a:ea typeface="+mj-ea"/>
                <a:cs typeface="Times New Roman" pitchFamily="18" charset="0"/>
              </a:rPr>
              <a:t>C</a:t>
            </a:r>
            <a:r>
              <a:rPr lang="en-US" altLang="ja-JP" sz="2800" baseline="-25000" dirty="0" smtClean="0">
                <a:latin typeface="+mj-ea"/>
                <a:ea typeface="+mj-ea"/>
                <a:cs typeface="Times New Roman" pitchFamily="18" charset="0"/>
              </a:rPr>
              <a:t>0</a:t>
            </a:r>
            <a:r>
              <a:rPr lang="ja-JP" altLang="ja-JP" sz="2800" dirty="0" smtClean="0">
                <a:latin typeface="+mj-ea"/>
                <a:ea typeface="+mj-ea"/>
                <a:cs typeface="Times New Roman" pitchFamily="18" charset="0"/>
              </a:rPr>
              <a:t>と将来の消費財</a:t>
            </a:r>
            <a:r>
              <a:rPr lang="en-US" altLang="ja-JP" sz="2800" i="1" dirty="0" smtClean="0">
                <a:latin typeface="+mj-ea"/>
                <a:ea typeface="+mj-ea"/>
                <a:cs typeface="Times New Roman" pitchFamily="18" charset="0"/>
              </a:rPr>
              <a:t>C</a:t>
            </a:r>
            <a:r>
              <a:rPr lang="en-US" altLang="ja-JP" sz="2800" baseline="-25000" dirty="0" smtClean="0">
                <a:latin typeface="+mj-ea"/>
                <a:ea typeface="+mj-ea"/>
                <a:cs typeface="Times New Roman" pitchFamily="18" charset="0"/>
              </a:rPr>
              <a:t>1</a:t>
            </a:r>
            <a:r>
              <a:rPr lang="ja-JP" altLang="ja-JP" sz="2800" dirty="0" smtClean="0">
                <a:latin typeface="+mj-ea"/>
                <a:ea typeface="+mj-ea"/>
                <a:cs typeface="Times New Roman" pitchFamily="18" charset="0"/>
              </a:rPr>
              <a:t>に対する人々の選好⇒効用関数</a:t>
            </a:r>
            <a:r>
              <a:rPr lang="en-US" altLang="ja-JP" sz="2800" i="1" dirty="0" smtClean="0">
                <a:latin typeface="+mj-ea"/>
                <a:ea typeface="+mj-ea"/>
                <a:cs typeface="Times New Roman" pitchFamily="18" charset="0"/>
              </a:rPr>
              <a:t>u</a:t>
            </a:r>
            <a:r>
              <a:rPr lang="ja-JP" altLang="ja-JP" sz="2800" dirty="0" smtClean="0">
                <a:latin typeface="+mj-ea"/>
                <a:ea typeface="+mj-ea"/>
                <a:cs typeface="Times New Roman" pitchFamily="18" charset="0"/>
              </a:rPr>
              <a:t>＝</a:t>
            </a:r>
            <a:r>
              <a:rPr lang="en-US" altLang="ja-JP" sz="2800" i="1" dirty="0" smtClean="0">
                <a:latin typeface="+mj-ea"/>
                <a:ea typeface="+mj-ea"/>
                <a:cs typeface="Times New Roman" pitchFamily="18" charset="0"/>
              </a:rPr>
              <a:t>u</a:t>
            </a:r>
            <a:r>
              <a:rPr lang="en-US" altLang="ja-JP" sz="2800" dirty="0" smtClean="0">
                <a:latin typeface="+mj-ea"/>
                <a:ea typeface="+mj-ea"/>
                <a:cs typeface="Times New Roman" pitchFamily="18" charset="0"/>
              </a:rPr>
              <a:t>(</a:t>
            </a:r>
            <a:r>
              <a:rPr lang="en-US" altLang="ja-JP" sz="2800" i="1" dirty="0" smtClean="0">
                <a:latin typeface="+mj-ea"/>
                <a:ea typeface="+mj-ea"/>
                <a:cs typeface="Times New Roman" pitchFamily="18" charset="0"/>
              </a:rPr>
              <a:t>C</a:t>
            </a:r>
            <a:r>
              <a:rPr lang="en-US" altLang="ja-JP" sz="2800" baseline="-25000" dirty="0" smtClean="0">
                <a:latin typeface="+mj-ea"/>
                <a:ea typeface="+mj-ea"/>
                <a:cs typeface="Times New Roman" pitchFamily="18" charset="0"/>
              </a:rPr>
              <a:t>0</a:t>
            </a:r>
            <a:r>
              <a:rPr lang="en-US" altLang="ja-JP" sz="2800" dirty="0" smtClean="0">
                <a:latin typeface="+mj-ea"/>
                <a:ea typeface="+mj-ea"/>
                <a:cs typeface="Times New Roman" pitchFamily="18" charset="0"/>
              </a:rPr>
              <a:t>,</a:t>
            </a:r>
            <a:r>
              <a:rPr lang="en-US" altLang="ja-JP" sz="2800" i="1" dirty="0" smtClean="0">
                <a:latin typeface="+mj-ea"/>
                <a:ea typeface="+mj-ea"/>
                <a:cs typeface="Times New Roman" pitchFamily="18" charset="0"/>
              </a:rPr>
              <a:t>C</a:t>
            </a:r>
            <a:r>
              <a:rPr lang="en-US" altLang="ja-JP" sz="2800" baseline="-25000" dirty="0" smtClean="0">
                <a:latin typeface="+mj-ea"/>
                <a:ea typeface="+mj-ea"/>
                <a:cs typeface="Times New Roman" pitchFamily="18" charset="0"/>
              </a:rPr>
              <a:t>1</a:t>
            </a:r>
            <a:r>
              <a:rPr lang="en-US" altLang="ja-JP" sz="2800" dirty="0" smtClean="0">
                <a:latin typeface="+mj-ea"/>
                <a:ea typeface="+mj-ea"/>
                <a:cs typeface="Times New Roman" pitchFamily="18" charset="0"/>
              </a:rPr>
              <a:t>)</a:t>
            </a:r>
            <a:r>
              <a:rPr lang="ja-JP" altLang="ja-JP" sz="2800" dirty="0" err="1" smtClean="0">
                <a:latin typeface="+mj-ea"/>
                <a:ea typeface="+mj-ea"/>
                <a:cs typeface="Times New Roman" pitchFamily="18" charset="0"/>
              </a:rPr>
              <a:t>、</a:t>
            </a:r>
            <a:r>
              <a:rPr lang="ja-JP" altLang="ja-JP" sz="2800" dirty="0" smtClean="0">
                <a:latin typeface="+mj-ea"/>
                <a:ea typeface="+mj-ea"/>
                <a:cs typeface="Times New Roman" pitchFamily="18" charset="0"/>
              </a:rPr>
              <a:t>幾何では無差別曲線</a:t>
            </a:r>
            <a:r>
              <a:rPr lang="en-US" altLang="ja-JP" sz="2800" i="1" dirty="0" smtClean="0">
                <a:latin typeface="+mj-ea"/>
                <a:ea typeface="+mj-ea"/>
                <a:cs typeface="Times New Roman" pitchFamily="18" charset="0"/>
              </a:rPr>
              <a:t>U</a:t>
            </a:r>
            <a:endParaRPr lang="ja-JP" altLang="ja-JP" sz="2800" dirty="0" smtClean="0">
              <a:latin typeface="+mj-ea"/>
              <a:ea typeface="+mj-ea"/>
              <a:cs typeface="Times New Roman" pitchFamily="18" charset="0"/>
            </a:endParaRPr>
          </a:p>
          <a:p>
            <a:r>
              <a:rPr lang="ja-JP" altLang="ja-JP" sz="2800" dirty="0" smtClean="0">
                <a:latin typeface="+mj-ea"/>
                <a:ea typeface="+mj-ea"/>
                <a:cs typeface="Times New Roman" pitchFamily="18" charset="0"/>
              </a:rPr>
              <a:t>限界代替率</a:t>
            </a:r>
            <a:r>
              <a:rPr lang="en-US" altLang="ja-JP" sz="2800" i="1" dirty="0" smtClean="0">
                <a:latin typeface="+mj-ea"/>
                <a:ea typeface="+mj-ea"/>
                <a:cs typeface="Times New Roman" pitchFamily="18" charset="0"/>
              </a:rPr>
              <a:t>MRS</a:t>
            </a:r>
            <a:r>
              <a:rPr lang="ja-JP" altLang="ja-JP" sz="2800" dirty="0" smtClean="0">
                <a:latin typeface="+mj-ea"/>
                <a:ea typeface="+mj-ea"/>
                <a:cs typeface="Times New Roman" pitchFamily="18" charset="0"/>
              </a:rPr>
              <a:t>＝無差別曲線上の任意の点における接線の傾き－</a:t>
            </a:r>
            <a:r>
              <a:rPr lang="en-US" altLang="ja-JP" sz="2800" i="1" dirty="0" smtClean="0">
                <a:latin typeface="+mj-ea"/>
                <a:ea typeface="+mj-ea"/>
                <a:cs typeface="Times New Roman" pitchFamily="18" charset="0"/>
              </a:rPr>
              <a:t>dC</a:t>
            </a:r>
            <a:r>
              <a:rPr lang="en-US" altLang="ja-JP" sz="2800" baseline="-25000" dirty="0" smtClean="0">
                <a:latin typeface="+mj-ea"/>
                <a:ea typeface="+mj-ea"/>
                <a:cs typeface="Times New Roman" pitchFamily="18" charset="0"/>
              </a:rPr>
              <a:t>1</a:t>
            </a:r>
            <a:r>
              <a:rPr lang="ja-JP" altLang="ja-JP" sz="2800" dirty="0" smtClean="0">
                <a:latin typeface="+mj-ea"/>
                <a:ea typeface="+mj-ea"/>
                <a:cs typeface="Times New Roman" pitchFamily="18" charset="0"/>
              </a:rPr>
              <a:t>／</a:t>
            </a:r>
            <a:r>
              <a:rPr lang="en-US" altLang="ja-JP" sz="2800" i="1" dirty="0" smtClean="0">
                <a:latin typeface="+mj-ea"/>
                <a:ea typeface="+mj-ea"/>
                <a:cs typeface="Times New Roman" pitchFamily="18" charset="0"/>
              </a:rPr>
              <a:t>dC</a:t>
            </a:r>
            <a:r>
              <a:rPr lang="en-US" altLang="ja-JP" sz="2800" baseline="-25000" dirty="0" smtClean="0">
                <a:latin typeface="+mj-ea"/>
                <a:ea typeface="+mj-ea"/>
                <a:cs typeface="Times New Roman" pitchFamily="18" charset="0"/>
              </a:rPr>
              <a:t>0</a:t>
            </a:r>
            <a:endParaRPr lang="ja-JP" altLang="ja-JP" sz="2800" dirty="0" smtClean="0">
              <a:latin typeface="+mj-ea"/>
              <a:ea typeface="+mj-ea"/>
              <a:cs typeface="Times New Roman" pitchFamily="18" charset="0"/>
            </a:endParaRPr>
          </a:p>
          <a:p>
            <a:r>
              <a:rPr lang="ja-JP" altLang="ja-JP" sz="2800" dirty="0" smtClean="0">
                <a:latin typeface="+mj-ea"/>
                <a:ea typeface="+mj-ea"/>
                <a:cs typeface="Times New Roman" pitchFamily="18" charset="0"/>
              </a:rPr>
              <a:t>人間は通常は現在の消費を将来の消費より好む＝</a:t>
            </a:r>
            <a:r>
              <a:rPr lang="ja-JP" altLang="ja-JP" sz="2800" b="1" dirty="0" smtClean="0">
                <a:latin typeface="+mj-ea"/>
                <a:ea typeface="+mj-ea"/>
                <a:cs typeface="Times New Roman" pitchFamily="18" charset="0"/>
              </a:rPr>
              <a:t>時間選好</a:t>
            </a:r>
            <a:r>
              <a:rPr lang="ja-JP" altLang="ja-JP" sz="2800" dirty="0" smtClean="0">
                <a:latin typeface="+mj-ea"/>
                <a:ea typeface="+mj-ea"/>
                <a:cs typeface="Times New Roman" pitchFamily="18" charset="0"/>
              </a:rPr>
              <a:t>（</a:t>
            </a:r>
            <a:r>
              <a:rPr lang="en-US" altLang="ja-JP" sz="2800" dirty="0" smtClean="0">
                <a:latin typeface="+mj-ea"/>
                <a:ea typeface="+mj-ea"/>
                <a:cs typeface="Times New Roman" pitchFamily="18" charset="0"/>
              </a:rPr>
              <a:t>time preference</a:t>
            </a:r>
            <a:r>
              <a:rPr lang="ja-JP" altLang="ja-JP" sz="2800" dirty="0" smtClean="0">
                <a:latin typeface="+mj-ea"/>
                <a:ea typeface="+mj-ea"/>
                <a:cs typeface="Times New Roman" pitchFamily="18" charset="0"/>
              </a:rPr>
              <a:t>）</a:t>
            </a:r>
          </a:p>
          <a:p>
            <a:r>
              <a:rPr lang="ja-JP" altLang="ja-JP" sz="2800" dirty="0" smtClean="0">
                <a:latin typeface="+mj-ea"/>
                <a:ea typeface="+mj-ea"/>
                <a:cs typeface="Times New Roman" pitchFamily="18" charset="0"/>
              </a:rPr>
              <a:t>接線の傾きは</a:t>
            </a:r>
            <a:r>
              <a:rPr lang="en-US" altLang="ja-JP" sz="2800" dirty="0" smtClean="0">
                <a:latin typeface="+mj-ea"/>
                <a:ea typeface="+mj-ea"/>
                <a:cs typeface="Times New Roman" pitchFamily="18" charset="0"/>
              </a:rPr>
              <a:t>1</a:t>
            </a:r>
            <a:r>
              <a:rPr lang="ja-JP" altLang="ja-JP" sz="2800" dirty="0" smtClean="0">
                <a:latin typeface="+mj-ea"/>
                <a:ea typeface="+mj-ea"/>
                <a:cs typeface="Times New Roman" pitchFamily="18" charset="0"/>
              </a:rPr>
              <a:t>より大、</a:t>
            </a:r>
            <a:r>
              <a:rPr lang="en-US" altLang="ja-JP" sz="2800" i="1" dirty="0" smtClean="0">
                <a:latin typeface="+mj-ea"/>
                <a:ea typeface="+mj-ea"/>
                <a:cs typeface="Times New Roman" pitchFamily="18" charset="0"/>
              </a:rPr>
              <a:t>MRS</a:t>
            </a:r>
            <a:r>
              <a:rPr lang="ja-JP" altLang="ja-JP" sz="2800" dirty="0" smtClean="0">
                <a:latin typeface="+mj-ea"/>
                <a:ea typeface="+mj-ea"/>
                <a:cs typeface="Times New Roman" pitchFamily="18" charset="0"/>
              </a:rPr>
              <a:t>－</a:t>
            </a:r>
            <a:r>
              <a:rPr lang="en-US" altLang="ja-JP" sz="2800" dirty="0" smtClean="0">
                <a:latin typeface="+mj-ea"/>
                <a:ea typeface="+mj-ea"/>
                <a:cs typeface="Times New Roman" pitchFamily="18" charset="0"/>
              </a:rPr>
              <a:t>1</a:t>
            </a:r>
            <a:r>
              <a:rPr lang="ja-JP" altLang="ja-JP" sz="2800" dirty="0" smtClean="0">
                <a:latin typeface="+mj-ea"/>
                <a:ea typeface="+mj-ea"/>
                <a:cs typeface="Times New Roman" pitchFamily="18" charset="0"/>
              </a:rPr>
              <a:t>＝限界時間選好率（</a:t>
            </a:r>
            <a:r>
              <a:rPr lang="en-US" altLang="ja-JP" sz="2800" dirty="0" smtClean="0">
                <a:latin typeface="+mj-ea"/>
                <a:ea typeface="+mj-ea"/>
                <a:cs typeface="Times New Roman" pitchFamily="18" charset="0"/>
              </a:rPr>
              <a:t>marginal rate of time preference: </a:t>
            </a:r>
            <a:r>
              <a:rPr lang="en-US" altLang="ja-JP" sz="2800" i="1" dirty="0" smtClean="0">
                <a:latin typeface="+mj-ea"/>
                <a:ea typeface="+mj-ea"/>
                <a:cs typeface="Times New Roman" pitchFamily="18" charset="0"/>
              </a:rPr>
              <a:t>MRTP</a:t>
            </a:r>
            <a:r>
              <a:rPr lang="ja-JP" altLang="ja-JP" sz="2800" dirty="0" smtClean="0">
                <a:latin typeface="+mj-ea"/>
                <a:ea typeface="+mj-ea"/>
                <a:cs typeface="Times New Roman" pitchFamily="18" charset="0"/>
              </a:rPr>
              <a:t>）</a:t>
            </a:r>
          </a:p>
          <a:p>
            <a:pPr>
              <a:buNone/>
            </a:pPr>
            <a:endParaRPr lang="ja-JP" altLang="ja-JP" sz="2600" b="1" i="1" dirty="0" smtClean="0">
              <a:latin typeface="Times New Roman" pitchFamily="18" charset="0"/>
              <a:cs typeface="Times New Roman" pitchFamily="18" charset="0"/>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1"/>
            <a:ext cx="9144000" cy="548680"/>
          </a:xfrm>
        </p:spPr>
        <p:txBody>
          <a:bodyPr>
            <a:normAutofit fontScale="90000"/>
          </a:bodyPr>
          <a:lstStyle/>
          <a:p>
            <a:r>
              <a:rPr lang="ja-JP" altLang="ja-JP" sz="1800" b="1" dirty="0" smtClean="0"/>
              <a:t>４</a:t>
            </a:r>
            <a:r>
              <a:rPr lang="en-US" altLang="ja-JP" sz="1800" b="1" dirty="0" smtClean="0"/>
              <a:t>C</a:t>
            </a:r>
            <a:r>
              <a:rPr lang="ja-JP" altLang="ja-JP" sz="1800" b="1" dirty="0" err="1" smtClean="0"/>
              <a:t>．</a:t>
            </a:r>
            <a:r>
              <a:rPr lang="en-US" altLang="ja-JP" sz="1800" b="1" dirty="0" smtClean="0"/>
              <a:t>Determination </a:t>
            </a:r>
            <a:r>
              <a:rPr lang="en-US" altLang="ja-JP" sz="1800" b="1" dirty="0" smtClean="0"/>
              <a:t>of Optimum Level of Capital in 2 Period </a:t>
            </a:r>
            <a:r>
              <a:rPr lang="en-US" altLang="ja-JP" sz="1800" b="1" dirty="0" smtClean="0"/>
              <a:t>Model</a:t>
            </a:r>
            <a:br>
              <a:rPr lang="en-US" altLang="ja-JP" sz="1800" b="1" dirty="0" smtClean="0"/>
            </a:br>
            <a:r>
              <a:rPr lang="en-US" altLang="ja-JP" sz="1800" b="1" dirty="0" smtClean="0"/>
              <a:t> 2</a:t>
            </a:r>
            <a:r>
              <a:rPr lang="ja-JP" altLang="ja-JP" sz="1800" b="1" dirty="0" smtClean="0"/>
              <a:t>期間モデルによる最適投資水準の決定 </a:t>
            </a:r>
            <a:endParaRPr lang="ja-JP" altLang="en-US" sz="18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548680"/>
            <a:ext cx="9144000" cy="6309320"/>
          </a:xfrm>
        </p:spPr>
        <p:txBody>
          <a:bodyPr>
            <a:normAutofit fontScale="92500" lnSpcReduction="10000"/>
          </a:bodyPr>
          <a:lstStyle/>
          <a:p>
            <a:pPr>
              <a:buNone/>
            </a:pPr>
            <a:r>
              <a:rPr lang="en-US" altLang="ja-JP" sz="1800" dirty="0" smtClean="0"/>
              <a:t>To </a:t>
            </a:r>
            <a:r>
              <a:rPr lang="en-US" altLang="ja-JP" sz="1800" dirty="0" smtClean="0"/>
              <a:t>maximize utility ⇒To select optimal current consumption </a:t>
            </a:r>
            <a:r>
              <a:rPr lang="en-US" altLang="ja-JP" sz="1800" i="1" dirty="0" smtClean="0">
                <a:latin typeface="Times New Roman" pitchFamily="18" charset="0"/>
                <a:cs typeface="Times New Roman" pitchFamily="18" charset="0"/>
              </a:rPr>
              <a:t>C</a:t>
            </a:r>
            <a:r>
              <a:rPr lang="en-US" altLang="ja-JP" sz="1800" baseline="-25000" dirty="0" smtClean="0">
                <a:latin typeface="Times New Roman" pitchFamily="18" charset="0"/>
                <a:cs typeface="Times New Roman" pitchFamily="18" charset="0"/>
              </a:rPr>
              <a:t>0</a:t>
            </a:r>
            <a:r>
              <a:rPr lang="en-US" altLang="ja-JP" sz="1800" dirty="0" smtClean="0">
                <a:latin typeface="Times New Roman" pitchFamily="18" charset="0"/>
                <a:cs typeface="Times New Roman" pitchFamily="18" charset="0"/>
              </a:rPr>
              <a:t>* </a:t>
            </a:r>
            <a:r>
              <a:rPr lang="en-US" altLang="ja-JP" sz="1800" dirty="0" smtClean="0"/>
              <a:t>and optimal future consumption </a:t>
            </a:r>
            <a:r>
              <a:rPr lang="en-US" altLang="ja-JP" sz="1800" i="1" dirty="0" smtClean="0">
                <a:latin typeface="Times New Roman" pitchFamily="18" charset="0"/>
                <a:cs typeface="Times New Roman" pitchFamily="18" charset="0"/>
              </a:rPr>
              <a:t>C</a:t>
            </a:r>
            <a:r>
              <a:rPr lang="en-US" altLang="ja-JP" sz="1800" baseline="-25000" dirty="0" smtClean="0">
                <a:latin typeface="Times New Roman" pitchFamily="18" charset="0"/>
                <a:cs typeface="Times New Roman" pitchFamily="18" charset="0"/>
              </a:rPr>
              <a:t>1</a:t>
            </a:r>
            <a:r>
              <a:rPr lang="en-US" altLang="ja-JP" sz="1800" dirty="0" smtClean="0">
                <a:latin typeface="Times New Roman" pitchFamily="18" charset="0"/>
                <a:cs typeface="Times New Roman" pitchFamily="18" charset="0"/>
              </a:rPr>
              <a:t>* </a:t>
            </a:r>
            <a:r>
              <a:rPr lang="en-US" altLang="ja-JP" sz="1800" dirty="0" smtClean="0"/>
              <a:t>at the contact point of indifference curve U and the production possibility curve</a:t>
            </a:r>
          </a:p>
          <a:p>
            <a:pPr>
              <a:buNone/>
            </a:pPr>
            <a:r>
              <a:rPr lang="en-US" altLang="ja-JP" sz="1800" b="1" dirty="0" smtClean="0"/>
              <a:t>Marginal rate of substitution MRS </a:t>
            </a:r>
            <a:r>
              <a:rPr lang="en-US" altLang="ja-JP" sz="1800" dirty="0" smtClean="0"/>
              <a:t>= </a:t>
            </a:r>
            <a:r>
              <a:rPr lang="en-US" altLang="ja-JP" sz="1800" b="1" dirty="0" smtClean="0"/>
              <a:t>marginal rate of transformation MRT</a:t>
            </a:r>
            <a:r>
              <a:rPr lang="en-US" altLang="ja-JP" sz="1800" dirty="0" smtClean="0"/>
              <a:t>,</a:t>
            </a:r>
          </a:p>
          <a:p>
            <a:pPr>
              <a:buNone/>
            </a:pPr>
            <a:r>
              <a:rPr lang="en-US" altLang="ja-JP" sz="1800" dirty="0" smtClean="0"/>
              <a:t>       </a:t>
            </a:r>
            <a:r>
              <a:rPr lang="ja-JP" altLang="en-US" sz="1800" dirty="0" smtClean="0"/>
              <a:t>⇒</a:t>
            </a:r>
            <a:r>
              <a:rPr lang="en-US" altLang="ja-JP" sz="1800" dirty="0" smtClean="0"/>
              <a:t>to subtract 1 from both sides to obtain     MRS-1 = MRT-1</a:t>
            </a:r>
          </a:p>
          <a:p>
            <a:pPr>
              <a:buNone/>
            </a:pPr>
            <a:r>
              <a:rPr lang="en-US" altLang="ja-JP" sz="1800" dirty="0" smtClean="0"/>
              <a:t>∴ </a:t>
            </a:r>
            <a:r>
              <a:rPr lang="en-US" altLang="ja-JP" sz="1800" b="1" dirty="0" smtClean="0"/>
              <a:t>marginal rate of return on capital MRRC = marginal rate of time preference MRTP</a:t>
            </a:r>
            <a:endParaRPr lang="en-US" altLang="ja-JP" sz="1800" dirty="0" smtClean="0"/>
          </a:p>
          <a:p>
            <a:pPr>
              <a:buNone/>
            </a:pPr>
            <a:r>
              <a:rPr lang="en-US" altLang="ja-JP" sz="1800" b="1" dirty="0" smtClean="0"/>
              <a:t>Marginal return on investment = the rate of increase in production from the present to the future </a:t>
            </a:r>
            <a:r>
              <a:rPr lang="en-US" altLang="ja-JP" sz="1800" i="1" dirty="0" smtClean="0">
                <a:latin typeface="Times New Roman" pitchFamily="18" charset="0"/>
                <a:cs typeface="Times New Roman" pitchFamily="18" charset="0"/>
              </a:rPr>
              <a:t>r</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　　</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r</a:t>
            </a:r>
            <a:r>
              <a:rPr lang="ja-JP" altLang="ja-JP" sz="1800" dirty="0" smtClean="0">
                <a:latin typeface="Times New Roman" pitchFamily="18" charset="0"/>
                <a:cs typeface="Times New Roman" pitchFamily="18" charset="0"/>
              </a:rPr>
              <a:t>） </a:t>
            </a:r>
            <a:endParaRPr lang="en-US" altLang="ja-JP" sz="1800" dirty="0" smtClean="0"/>
          </a:p>
          <a:p>
            <a:pPr>
              <a:buNone/>
            </a:pPr>
            <a:r>
              <a:rPr lang="en-US" altLang="ja-JP" sz="1800" dirty="0" smtClean="0"/>
              <a:t>∴r is a discount rate to discount the value of  future products to current value = </a:t>
            </a:r>
            <a:r>
              <a:rPr lang="en-US" altLang="ja-JP" sz="1800" b="1" dirty="0" smtClean="0"/>
              <a:t>marginal rate of time discount </a:t>
            </a:r>
            <a:r>
              <a:rPr lang="en-US" altLang="ja-JP" sz="1800" b="1" i="1" dirty="0" smtClean="0"/>
              <a:t>MRTD</a:t>
            </a:r>
            <a:endParaRPr lang="en-US" altLang="ja-JP" sz="1800" dirty="0" smtClean="0"/>
          </a:p>
          <a:p>
            <a:pPr>
              <a:buNone/>
            </a:pPr>
            <a:r>
              <a:rPr lang="en-US" altLang="ja-JP" sz="1800" dirty="0" smtClean="0"/>
              <a:t>⇒ = to equalize marginal rate of return on capital to marginal rate of time preference and to marginal rate of time discount, </a:t>
            </a:r>
            <a:r>
              <a:rPr lang="ja-JP" altLang="en-US" sz="1800" dirty="0" smtClean="0"/>
              <a:t>⇒</a:t>
            </a:r>
            <a:r>
              <a:rPr lang="en-US" altLang="ja-JP" sz="1800" dirty="0" smtClean="0"/>
              <a:t>to determine the optimal level of investment=the optimal capital formation </a:t>
            </a:r>
            <a:endParaRPr lang="en-US" altLang="ja-JP" sz="1800" dirty="0" smtClean="0"/>
          </a:p>
          <a:p>
            <a:pPr>
              <a:buNone/>
            </a:pPr>
            <a:r>
              <a:rPr lang="en-US" altLang="ja-JP" sz="1800" dirty="0" smtClean="0">
                <a:latin typeface="+mj-ea"/>
                <a:cs typeface="Times New Roman" pitchFamily="18" charset="0"/>
              </a:rPr>
              <a:t> </a:t>
            </a:r>
            <a:r>
              <a:rPr lang="ja-JP" altLang="ja-JP" sz="1800" dirty="0" smtClean="0">
                <a:latin typeface="+mj-ea"/>
                <a:ea typeface="+mj-ea"/>
                <a:cs typeface="Times New Roman" pitchFamily="18" charset="0"/>
              </a:rPr>
              <a:t>効用最大化⇒無差別曲線</a:t>
            </a:r>
            <a:r>
              <a:rPr lang="en-US" altLang="ja-JP" sz="1800" i="1" dirty="0" smtClean="0">
                <a:latin typeface="+mj-ea"/>
                <a:ea typeface="+mj-ea"/>
                <a:cs typeface="Times New Roman" pitchFamily="18" charset="0"/>
              </a:rPr>
              <a:t>U</a:t>
            </a:r>
            <a:r>
              <a:rPr lang="ja-JP" altLang="ja-JP" sz="1800" dirty="0" smtClean="0">
                <a:latin typeface="+mj-ea"/>
                <a:ea typeface="+mj-ea"/>
                <a:cs typeface="Times New Roman" pitchFamily="18" charset="0"/>
              </a:rPr>
              <a:t>と生産可能性曲線の接点で最適な現在消費</a:t>
            </a:r>
            <a:r>
              <a:rPr lang="en-US" altLang="ja-JP" sz="1800" i="1" dirty="0" smtClean="0">
                <a:latin typeface="+mj-ea"/>
                <a:ea typeface="+mj-ea"/>
                <a:cs typeface="Times New Roman" pitchFamily="18" charset="0"/>
              </a:rPr>
              <a:t>C</a:t>
            </a:r>
            <a:r>
              <a:rPr lang="en-US" altLang="ja-JP" sz="1800" baseline="-25000" dirty="0" smtClean="0">
                <a:latin typeface="+mj-ea"/>
                <a:ea typeface="+mj-ea"/>
                <a:cs typeface="Times New Roman" pitchFamily="18" charset="0"/>
              </a:rPr>
              <a:t>0</a:t>
            </a:r>
            <a:r>
              <a:rPr lang="en-US" altLang="ja-JP" sz="1800" dirty="0" smtClean="0">
                <a:latin typeface="+mj-ea"/>
                <a:ea typeface="+mj-ea"/>
                <a:cs typeface="Times New Roman" pitchFamily="18" charset="0"/>
              </a:rPr>
              <a:t>*</a:t>
            </a:r>
            <a:r>
              <a:rPr lang="ja-JP" altLang="ja-JP" sz="1800" dirty="0" smtClean="0">
                <a:latin typeface="+mj-ea"/>
                <a:ea typeface="+mj-ea"/>
                <a:cs typeface="Times New Roman" pitchFamily="18" charset="0"/>
              </a:rPr>
              <a:t>と将来消費</a:t>
            </a:r>
            <a:r>
              <a:rPr lang="en-US" altLang="ja-JP" sz="1800" i="1" dirty="0" smtClean="0">
                <a:latin typeface="+mj-ea"/>
                <a:ea typeface="+mj-ea"/>
                <a:cs typeface="Times New Roman" pitchFamily="18" charset="0"/>
              </a:rPr>
              <a:t>C</a:t>
            </a:r>
            <a:r>
              <a:rPr lang="en-US" altLang="ja-JP" sz="1800" baseline="-25000" dirty="0" smtClean="0">
                <a:latin typeface="+mj-ea"/>
                <a:ea typeface="+mj-ea"/>
                <a:cs typeface="Times New Roman" pitchFamily="18" charset="0"/>
              </a:rPr>
              <a:t>1</a:t>
            </a:r>
            <a:r>
              <a:rPr lang="en-US" altLang="ja-JP" sz="1800" dirty="0" smtClean="0">
                <a:latin typeface="+mj-ea"/>
                <a:ea typeface="+mj-ea"/>
                <a:cs typeface="Times New Roman" pitchFamily="18" charset="0"/>
              </a:rPr>
              <a:t>*</a:t>
            </a:r>
            <a:r>
              <a:rPr lang="ja-JP" altLang="ja-JP" sz="1800" dirty="0" smtClean="0">
                <a:latin typeface="+mj-ea"/>
                <a:ea typeface="+mj-ea"/>
                <a:cs typeface="Times New Roman" pitchFamily="18" charset="0"/>
              </a:rPr>
              <a:t>を選択</a:t>
            </a:r>
          </a:p>
          <a:p>
            <a:r>
              <a:rPr lang="ja-JP" altLang="ja-JP" sz="1800" dirty="0" smtClean="0">
                <a:latin typeface="+mj-ea"/>
                <a:ea typeface="+mj-ea"/>
                <a:cs typeface="Times New Roman" pitchFamily="18" charset="0"/>
              </a:rPr>
              <a:t>限界代替率</a:t>
            </a:r>
            <a:r>
              <a:rPr lang="en-US" altLang="ja-JP" sz="1800" i="1" dirty="0" smtClean="0">
                <a:latin typeface="+mj-ea"/>
                <a:ea typeface="+mj-ea"/>
                <a:cs typeface="Times New Roman" pitchFamily="18" charset="0"/>
              </a:rPr>
              <a:t>MRS</a:t>
            </a:r>
            <a:r>
              <a:rPr lang="ja-JP" altLang="ja-JP" sz="1800" dirty="0" smtClean="0">
                <a:latin typeface="+mj-ea"/>
                <a:ea typeface="+mj-ea"/>
                <a:cs typeface="Times New Roman" pitchFamily="18" charset="0"/>
              </a:rPr>
              <a:t>＝限界変形率</a:t>
            </a:r>
            <a:r>
              <a:rPr lang="en-US" altLang="ja-JP" sz="1800" i="1" dirty="0" smtClean="0">
                <a:latin typeface="+mj-ea"/>
                <a:ea typeface="+mj-ea"/>
                <a:cs typeface="Times New Roman" pitchFamily="18" charset="0"/>
              </a:rPr>
              <a:t>MRT</a:t>
            </a:r>
            <a:r>
              <a:rPr lang="ja-JP" altLang="ja-JP" sz="1800" dirty="0" err="1" smtClean="0">
                <a:latin typeface="+mj-ea"/>
                <a:ea typeface="+mj-ea"/>
                <a:cs typeface="Times New Roman" pitchFamily="18" charset="0"/>
              </a:rPr>
              <a:t>、</a:t>
            </a:r>
            <a:r>
              <a:rPr lang="ja-JP" altLang="en-US" sz="1800" dirty="0" smtClean="0">
                <a:latin typeface="+mj-ea"/>
                <a:ea typeface="+mj-ea"/>
                <a:cs typeface="Times New Roman" pitchFamily="18" charset="0"/>
              </a:rPr>
              <a:t>⇒</a:t>
            </a:r>
            <a:r>
              <a:rPr lang="ja-JP" altLang="ja-JP" sz="1800" dirty="0" smtClean="0">
                <a:latin typeface="+mj-ea"/>
                <a:ea typeface="+mj-ea"/>
                <a:cs typeface="Times New Roman" pitchFamily="18" charset="0"/>
              </a:rPr>
              <a:t>両辺から</a:t>
            </a:r>
            <a:r>
              <a:rPr lang="en-US" altLang="ja-JP" sz="1800" dirty="0" smtClean="0">
                <a:latin typeface="+mj-ea"/>
                <a:ea typeface="+mj-ea"/>
                <a:cs typeface="Times New Roman" pitchFamily="18" charset="0"/>
              </a:rPr>
              <a:t>1</a:t>
            </a:r>
            <a:r>
              <a:rPr lang="ja-JP" altLang="ja-JP" sz="1800" dirty="0" smtClean="0">
                <a:latin typeface="+mj-ea"/>
                <a:ea typeface="+mj-ea"/>
                <a:cs typeface="Times New Roman" pitchFamily="18" charset="0"/>
              </a:rPr>
              <a:t>を引いた次式</a:t>
            </a:r>
            <a:r>
              <a:rPr lang="ja-JP" altLang="en-US" sz="1800" dirty="0" smtClean="0">
                <a:latin typeface="+mj-ea"/>
                <a:ea typeface="+mj-ea"/>
                <a:cs typeface="Times New Roman" pitchFamily="18" charset="0"/>
              </a:rPr>
              <a:t>　</a:t>
            </a:r>
            <a:r>
              <a:rPr lang="ja-JP" altLang="ja-JP" sz="1800" dirty="0" smtClean="0">
                <a:latin typeface="+mj-ea"/>
                <a:ea typeface="+mj-ea"/>
                <a:cs typeface="Times New Roman" pitchFamily="18" charset="0"/>
              </a:rPr>
              <a:t>　</a:t>
            </a:r>
            <a:r>
              <a:rPr lang="en-US" altLang="ja-JP" sz="1800" i="1" dirty="0" smtClean="0">
                <a:latin typeface="+mj-ea"/>
                <a:ea typeface="+mj-ea"/>
                <a:cs typeface="Times New Roman" pitchFamily="18" charset="0"/>
              </a:rPr>
              <a:t>MRS</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MRT</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1</a:t>
            </a:r>
            <a:endParaRPr lang="ja-JP" altLang="ja-JP" sz="1800" dirty="0" smtClean="0">
              <a:latin typeface="+mj-ea"/>
              <a:ea typeface="+mj-ea"/>
              <a:cs typeface="Times New Roman" pitchFamily="18" charset="0"/>
            </a:endParaRPr>
          </a:p>
          <a:p>
            <a:r>
              <a:rPr lang="ja-JP" altLang="ja-JP" sz="1800" dirty="0" smtClean="0">
                <a:latin typeface="+mj-ea"/>
                <a:ea typeface="+mj-ea"/>
                <a:cs typeface="Times New Roman" pitchFamily="18" charset="0"/>
              </a:rPr>
              <a:t>∴資本の限界収益率</a:t>
            </a:r>
            <a:r>
              <a:rPr lang="en-US" altLang="ja-JP" sz="1800" i="1" dirty="0" smtClean="0">
                <a:latin typeface="+mj-ea"/>
                <a:ea typeface="+mj-ea"/>
                <a:cs typeface="Times New Roman" pitchFamily="18" charset="0"/>
              </a:rPr>
              <a:t>MRRC</a:t>
            </a:r>
            <a:r>
              <a:rPr lang="ja-JP" altLang="ja-JP" sz="1800" dirty="0" smtClean="0">
                <a:latin typeface="+mj-ea"/>
                <a:ea typeface="+mj-ea"/>
                <a:cs typeface="Times New Roman" pitchFamily="18" charset="0"/>
              </a:rPr>
              <a:t>＝限界時間選好率</a:t>
            </a:r>
            <a:r>
              <a:rPr lang="en-US" altLang="ja-JP" sz="1800" i="1" dirty="0" smtClean="0">
                <a:latin typeface="+mj-ea"/>
                <a:ea typeface="+mj-ea"/>
                <a:cs typeface="Times New Roman" pitchFamily="18" charset="0"/>
              </a:rPr>
              <a:t>MRTP</a:t>
            </a:r>
            <a:endParaRPr lang="ja-JP" altLang="ja-JP" sz="1800" dirty="0" smtClean="0">
              <a:latin typeface="+mj-ea"/>
              <a:ea typeface="+mj-ea"/>
              <a:cs typeface="Times New Roman" pitchFamily="18" charset="0"/>
            </a:endParaRPr>
          </a:p>
          <a:p>
            <a:r>
              <a:rPr lang="ja-JP" altLang="ja-JP" sz="1800" dirty="0" smtClean="0">
                <a:latin typeface="+mj-ea"/>
                <a:ea typeface="+mj-ea"/>
                <a:cs typeface="Times New Roman" pitchFamily="18" charset="0"/>
              </a:rPr>
              <a:t>　投資の限界収益率＝現在から将来にかけての生産の増加率</a:t>
            </a:r>
          </a:p>
          <a:p>
            <a:r>
              <a:rPr lang="ja-JP" altLang="ja-JP" sz="1800" dirty="0" smtClean="0">
                <a:latin typeface="+mj-ea"/>
                <a:ea typeface="+mj-ea"/>
                <a:cs typeface="Times New Roman" pitchFamily="18" charset="0"/>
              </a:rPr>
              <a:t>　　</a:t>
            </a:r>
            <a:r>
              <a:rPr lang="en-US" altLang="ja-JP" sz="1800" i="1" dirty="0" smtClean="0">
                <a:latin typeface="+mj-ea"/>
                <a:ea typeface="+mj-ea"/>
                <a:cs typeface="Times New Roman" pitchFamily="18" charset="0"/>
              </a:rPr>
              <a:t>r</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1</a:t>
            </a:r>
            <a:r>
              <a:rPr lang="ja-JP" altLang="ja-JP" sz="1800" dirty="0" smtClean="0">
                <a:latin typeface="+mj-ea"/>
                <a:ea typeface="+mj-ea"/>
                <a:cs typeface="Times New Roman" pitchFamily="18" charset="0"/>
              </a:rPr>
              <a:t>　　</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r</a:t>
            </a:r>
            <a:r>
              <a:rPr lang="ja-JP" altLang="ja-JP" sz="1800" dirty="0" smtClean="0">
                <a:latin typeface="+mj-ea"/>
                <a:ea typeface="+mj-ea"/>
                <a:cs typeface="Times New Roman" pitchFamily="18" charset="0"/>
              </a:rPr>
              <a:t>）</a:t>
            </a:r>
          </a:p>
          <a:p>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r </a:t>
            </a:r>
            <a:r>
              <a:rPr lang="ja-JP" altLang="ja-JP" sz="1800" dirty="0" smtClean="0">
                <a:latin typeface="+mj-ea"/>
                <a:ea typeface="+mj-ea"/>
                <a:cs typeface="Times New Roman" pitchFamily="18" charset="0"/>
              </a:rPr>
              <a:t>は将来生産物を現在の価値に割り引く割引率＝</a:t>
            </a:r>
            <a:r>
              <a:rPr lang="ja-JP" altLang="ja-JP" sz="1800" b="1" dirty="0" smtClean="0">
                <a:latin typeface="+mj-ea"/>
                <a:ea typeface="+mj-ea"/>
                <a:cs typeface="Times New Roman" pitchFamily="18" charset="0"/>
              </a:rPr>
              <a:t>限界時差割引率</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marginal rate of time discount</a:t>
            </a:r>
            <a:r>
              <a:rPr lang="ja-JP" altLang="ja-JP" sz="1800" dirty="0" smtClean="0">
                <a:latin typeface="+mj-ea"/>
                <a:ea typeface="+mj-ea"/>
                <a:cs typeface="Times New Roman" pitchFamily="18" charset="0"/>
              </a:rPr>
              <a:t>）</a:t>
            </a:r>
            <a:endParaRPr lang="en-US" altLang="ja-JP" sz="1800" dirty="0" smtClean="0">
              <a:latin typeface="+mj-ea"/>
              <a:ea typeface="+mj-ea"/>
              <a:cs typeface="Times New Roman" pitchFamily="18" charset="0"/>
            </a:endParaRPr>
          </a:p>
          <a:p>
            <a:r>
              <a:rPr lang="ja-JP" altLang="ja-JP" sz="1800" dirty="0" smtClean="0">
                <a:latin typeface="+mj-ea"/>
                <a:ea typeface="+mj-ea"/>
                <a:cs typeface="Times New Roman" pitchFamily="18" charset="0"/>
              </a:rPr>
              <a:t>⇒資本の限界収益率と限界時間選好率および限界時差割引率が等しくなるように、資本形成＝投資の最適水準が決定</a:t>
            </a:r>
            <a:endParaRPr lang="en-US" altLang="ja-JP" sz="1800" dirty="0" smtClean="0">
              <a:latin typeface="+mj-ea"/>
              <a:ea typeface="+mj-ea"/>
            </a:endParaRPr>
          </a:p>
          <a:p>
            <a:pPr>
              <a:buNone/>
            </a:pPr>
            <a:endParaRPr lang="ja-JP" altLang="ja-JP" sz="1800" dirty="0" smtClean="0">
              <a:latin typeface="Times New Roman" pitchFamily="18" charset="0"/>
              <a:cs typeface="Times New Roman" pitchFamily="18" charset="0"/>
            </a:endParaRPr>
          </a:p>
          <a:p>
            <a:endParaRPr lang="ja-JP" altLang="ja-JP"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7504" y="0"/>
            <a:ext cx="8350696" cy="476672"/>
          </a:xfrm>
        </p:spPr>
        <p:txBody>
          <a:bodyPr>
            <a:normAutofit fontScale="90000"/>
          </a:bodyPr>
          <a:lstStyle/>
          <a:p>
            <a:r>
              <a:rPr lang="ja-JP" altLang="ja-JP" sz="2800" b="1" dirty="0" smtClean="0"/>
              <a:t> </a:t>
            </a:r>
            <a:r>
              <a:rPr lang="ja-JP" altLang="ja-JP" sz="1800" b="1" dirty="0" smtClean="0"/>
              <a:t>５</a:t>
            </a:r>
            <a:r>
              <a:rPr lang="ja-JP" altLang="ja-JP" sz="1800" b="1" dirty="0" smtClean="0"/>
              <a:t>．</a:t>
            </a:r>
            <a:r>
              <a:rPr lang="en-US" altLang="ja-JP" sz="1800" b="1" dirty="0" smtClean="0"/>
              <a:t>Marginal </a:t>
            </a:r>
            <a:r>
              <a:rPr lang="en-US" altLang="ja-JP" sz="1800" b="1" dirty="0" smtClean="0"/>
              <a:t>Efficiency of Investment in Multi-period </a:t>
            </a:r>
            <a:r>
              <a:rPr lang="en-US" altLang="ja-JP" sz="1800" b="1" dirty="0" smtClean="0"/>
              <a:t>Model</a:t>
            </a:r>
            <a:br>
              <a:rPr lang="en-US" altLang="ja-JP" sz="1800" b="1" dirty="0" smtClean="0"/>
            </a:br>
            <a:r>
              <a:rPr lang="ja-JP" altLang="ja-JP" sz="1800" b="1" dirty="0" smtClean="0"/>
              <a:t>多期間モデルにおける投資の限界効率</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107504" y="548680"/>
            <a:ext cx="9036496" cy="6166445"/>
          </a:xfrm>
        </p:spPr>
        <p:txBody>
          <a:bodyPr>
            <a:normAutofit fontScale="47500" lnSpcReduction="20000"/>
          </a:bodyPr>
          <a:lstStyle/>
          <a:p>
            <a:pPr>
              <a:buNone/>
            </a:pPr>
            <a:r>
              <a:rPr lang="en-US" altLang="ja-JP" sz="3400" dirty="0" smtClean="0"/>
              <a:t>Multiple-period </a:t>
            </a:r>
            <a:r>
              <a:rPr lang="en-US" altLang="ja-JP" sz="3400" dirty="0" smtClean="0"/>
              <a:t>model of n periods, expected profits from the next period to the nth period ahead </a:t>
            </a:r>
            <a:r>
              <a:rPr lang="en-US" altLang="ja-JP" sz="3400" i="1" dirty="0" smtClean="0">
                <a:latin typeface="Times New Roman" pitchFamily="18" charset="0"/>
                <a:cs typeface="Times New Roman" pitchFamily="18" charset="0"/>
              </a:rPr>
              <a:t>Q</a:t>
            </a:r>
            <a:r>
              <a:rPr lang="en-US" altLang="ja-JP" sz="3400" baseline="-25000" dirty="0" smtClean="0">
                <a:latin typeface="Times New Roman" pitchFamily="18" charset="0"/>
                <a:cs typeface="Times New Roman" pitchFamily="18" charset="0"/>
              </a:rPr>
              <a:t>1</a:t>
            </a:r>
            <a:r>
              <a:rPr lang="en-US" altLang="ja-JP" sz="3400" dirty="0" smtClean="0">
                <a:latin typeface="Times New Roman" pitchFamily="18" charset="0"/>
                <a:cs typeface="Times New Roman" pitchFamily="18" charset="0"/>
              </a:rPr>
              <a:t>, </a:t>
            </a:r>
            <a:r>
              <a:rPr lang="en-US" altLang="ja-JP" sz="3400" i="1" dirty="0" smtClean="0">
                <a:latin typeface="Times New Roman" pitchFamily="18" charset="0"/>
                <a:cs typeface="Times New Roman" pitchFamily="18" charset="0"/>
              </a:rPr>
              <a:t>Q</a:t>
            </a:r>
            <a:r>
              <a:rPr lang="en-US" altLang="ja-JP" sz="3400" baseline="-25000" dirty="0" smtClean="0">
                <a:latin typeface="Times New Roman" pitchFamily="18" charset="0"/>
                <a:cs typeface="Times New Roman" pitchFamily="18" charset="0"/>
              </a:rPr>
              <a:t>2</a:t>
            </a:r>
            <a:r>
              <a:rPr lang="en-US" altLang="ja-JP" sz="3400" dirty="0" smtClean="0">
                <a:latin typeface="Times New Roman" pitchFamily="18" charset="0"/>
                <a:cs typeface="Times New Roman" pitchFamily="18" charset="0"/>
              </a:rPr>
              <a:t>, ……, </a:t>
            </a:r>
            <a:r>
              <a:rPr lang="en-US" altLang="ja-JP" sz="3400" i="1" dirty="0" err="1" smtClean="0">
                <a:latin typeface="Times New Roman" pitchFamily="18" charset="0"/>
                <a:cs typeface="Times New Roman" pitchFamily="18" charset="0"/>
              </a:rPr>
              <a:t>Q</a:t>
            </a:r>
            <a:r>
              <a:rPr lang="en-US" altLang="ja-JP" sz="3400" i="1" baseline="-25000" dirty="0" err="1" smtClean="0">
                <a:latin typeface="Times New Roman" pitchFamily="18" charset="0"/>
                <a:cs typeface="Times New Roman" pitchFamily="18" charset="0"/>
              </a:rPr>
              <a:t>n</a:t>
            </a:r>
            <a:r>
              <a:rPr lang="en-US" altLang="ja-JP" sz="3400" i="1" baseline="-25000" dirty="0" smtClean="0">
                <a:latin typeface="Times New Roman" pitchFamily="18" charset="0"/>
                <a:cs typeface="Times New Roman" pitchFamily="18" charset="0"/>
              </a:rPr>
              <a:t> </a:t>
            </a:r>
            <a:r>
              <a:rPr lang="en-US" altLang="ja-JP" sz="3400" dirty="0" smtClean="0"/>
              <a:t>= </a:t>
            </a:r>
            <a:r>
              <a:rPr lang="en-US" altLang="ja-JP" sz="3400" b="1" dirty="0" smtClean="0"/>
              <a:t>expected gross profits</a:t>
            </a:r>
            <a:r>
              <a:rPr lang="en-US" altLang="ja-JP" sz="3400" dirty="0" smtClean="0"/>
              <a:t>= expected sales revenues-expected production costs + depreciation + borrowing interests</a:t>
            </a:r>
          </a:p>
          <a:p>
            <a:pPr>
              <a:buNone/>
            </a:pPr>
            <a:r>
              <a:rPr lang="en-US" altLang="ja-JP" sz="3400" dirty="0" smtClean="0"/>
              <a:t>⇒Total sum of present value of gross expected profits discounted by a discount rate</a:t>
            </a:r>
            <a:r>
              <a:rPr lang="en-US" altLang="ja-JP" sz="3400" i="1" dirty="0" smtClean="0"/>
              <a:t> r </a:t>
            </a:r>
          </a:p>
          <a:p>
            <a:pPr>
              <a:buNone/>
            </a:pPr>
            <a:r>
              <a:rPr lang="en-US" altLang="ja-JP" sz="3400" dirty="0" smtClean="0">
                <a:latin typeface="Times New Roman" pitchFamily="18" charset="0"/>
                <a:cs typeface="Times New Roman" pitchFamily="18" charset="0"/>
              </a:rPr>
              <a:t>      </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V</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Q</a:t>
            </a:r>
            <a:r>
              <a:rPr lang="en-US" altLang="ja-JP" sz="3400" baseline="-25000" dirty="0" smtClean="0">
                <a:latin typeface="Times New Roman" pitchFamily="18" charset="0"/>
                <a:cs typeface="Times New Roman" pitchFamily="18" charset="0"/>
              </a:rPr>
              <a:t>1</a:t>
            </a:r>
            <a:r>
              <a:rPr lang="ja-JP" altLang="ja-JP" sz="3400" dirty="0" smtClean="0">
                <a:latin typeface="Times New Roman" pitchFamily="18" charset="0"/>
                <a:cs typeface="Times New Roman" pitchFamily="18" charset="0"/>
              </a:rPr>
              <a:t>／</a:t>
            </a:r>
            <a:r>
              <a:rPr lang="en-US" altLang="ja-JP" sz="3400" dirty="0" smtClean="0">
                <a:latin typeface="Times New Roman" pitchFamily="18" charset="0"/>
                <a:cs typeface="Times New Roman" pitchFamily="18" charset="0"/>
              </a:rPr>
              <a:t>(1</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r</a:t>
            </a:r>
            <a:r>
              <a:rPr lang="en-US" altLang="ja-JP" sz="3400" dirty="0" smtClean="0">
                <a:latin typeface="Times New Roman" pitchFamily="18" charset="0"/>
                <a:cs typeface="Times New Roman" pitchFamily="18" charset="0"/>
              </a:rPr>
              <a:t>)</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Q</a:t>
            </a:r>
            <a:r>
              <a:rPr lang="en-US" altLang="ja-JP" sz="3400" baseline="-25000" dirty="0" smtClean="0">
                <a:latin typeface="Times New Roman" pitchFamily="18" charset="0"/>
                <a:cs typeface="Times New Roman" pitchFamily="18" charset="0"/>
              </a:rPr>
              <a:t>2</a:t>
            </a:r>
            <a:r>
              <a:rPr lang="ja-JP" altLang="ja-JP" sz="3400" dirty="0" smtClean="0">
                <a:latin typeface="Times New Roman" pitchFamily="18" charset="0"/>
                <a:cs typeface="Times New Roman" pitchFamily="18" charset="0"/>
              </a:rPr>
              <a:t>／</a:t>
            </a:r>
            <a:r>
              <a:rPr lang="en-US" altLang="ja-JP" sz="3400" dirty="0" smtClean="0">
                <a:latin typeface="Times New Roman" pitchFamily="18" charset="0"/>
                <a:cs typeface="Times New Roman" pitchFamily="18" charset="0"/>
              </a:rPr>
              <a:t>(1</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r</a:t>
            </a:r>
            <a:r>
              <a:rPr lang="en-US" altLang="ja-JP" sz="3400" dirty="0" smtClean="0">
                <a:latin typeface="Times New Roman" pitchFamily="18" charset="0"/>
                <a:cs typeface="Times New Roman" pitchFamily="18" charset="0"/>
              </a:rPr>
              <a:t>)</a:t>
            </a:r>
            <a:r>
              <a:rPr lang="en-US" altLang="ja-JP" sz="3400" baseline="30000" dirty="0" smtClean="0">
                <a:latin typeface="Times New Roman" pitchFamily="18" charset="0"/>
                <a:cs typeface="Times New Roman" pitchFamily="18" charset="0"/>
              </a:rPr>
              <a:t>2</a:t>
            </a:r>
            <a:r>
              <a:rPr lang="ja-JP" altLang="ja-JP" sz="3400" dirty="0" smtClean="0">
                <a:latin typeface="Times New Roman" pitchFamily="18" charset="0"/>
                <a:cs typeface="Times New Roman" pitchFamily="18" charset="0"/>
              </a:rPr>
              <a:t>＋</a:t>
            </a:r>
            <a:r>
              <a:rPr lang="en-US" altLang="ja-JP" sz="3400" dirty="0" smtClean="0">
                <a:latin typeface="Times New Roman" pitchFamily="18" charset="0"/>
                <a:cs typeface="Times New Roman" pitchFamily="18" charset="0"/>
              </a:rPr>
              <a:t>……</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Q</a:t>
            </a:r>
            <a:r>
              <a:rPr lang="en-US" altLang="ja-JP" sz="3400" dirty="0" smtClean="0">
                <a:latin typeface="Times New Roman" pitchFamily="18" charset="0"/>
                <a:cs typeface="Times New Roman" pitchFamily="18" charset="0"/>
              </a:rPr>
              <a:t> </a:t>
            </a:r>
            <a:r>
              <a:rPr lang="en-US" altLang="ja-JP" sz="3400" i="1" baseline="-25000" dirty="0" smtClean="0">
                <a:latin typeface="Times New Roman" pitchFamily="18" charset="0"/>
                <a:cs typeface="Times New Roman" pitchFamily="18" charset="0"/>
              </a:rPr>
              <a:t>n</a:t>
            </a:r>
            <a:r>
              <a:rPr lang="ja-JP" altLang="ja-JP" sz="3400" dirty="0" smtClean="0">
                <a:latin typeface="Times New Roman" pitchFamily="18" charset="0"/>
                <a:cs typeface="Times New Roman" pitchFamily="18" charset="0"/>
              </a:rPr>
              <a:t>／</a:t>
            </a:r>
            <a:r>
              <a:rPr lang="en-US" altLang="ja-JP" sz="3400" dirty="0" smtClean="0">
                <a:latin typeface="Times New Roman" pitchFamily="18" charset="0"/>
                <a:cs typeface="Times New Roman" pitchFamily="18" charset="0"/>
              </a:rPr>
              <a:t>(1</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r</a:t>
            </a:r>
            <a:r>
              <a:rPr lang="en-US" altLang="ja-JP" sz="3400" dirty="0" smtClean="0">
                <a:latin typeface="Times New Roman" pitchFamily="18" charset="0"/>
                <a:cs typeface="Times New Roman" pitchFamily="18" charset="0"/>
              </a:rPr>
              <a:t>)</a:t>
            </a:r>
            <a:r>
              <a:rPr lang="en-US" altLang="ja-JP" sz="3400" i="1" baseline="30000" dirty="0" smtClean="0">
                <a:latin typeface="Times New Roman" pitchFamily="18" charset="0"/>
                <a:cs typeface="Times New Roman" pitchFamily="18" charset="0"/>
              </a:rPr>
              <a:t>n</a:t>
            </a:r>
            <a:r>
              <a:rPr lang="ja-JP" altLang="ja-JP" sz="3400" dirty="0" smtClean="0">
                <a:latin typeface="Times New Roman" pitchFamily="18" charset="0"/>
                <a:cs typeface="Times New Roman" pitchFamily="18" charset="0"/>
              </a:rPr>
              <a:t>＝</a:t>
            </a:r>
            <a:r>
              <a:rPr lang="en-US" altLang="ja-JP" sz="3400" dirty="0" err="1" smtClean="0">
                <a:latin typeface="Times New Roman" pitchFamily="18" charset="0"/>
                <a:cs typeface="Times New Roman" pitchFamily="18" charset="0"/>
              </a:rPr>
              <a:t>Σ</a:t>
            </a:r>
            <a:r>
              <a:rPr lang="en-US" altLang="ja-JP" sz="3400" i="1" baseline="-25000" dirty="0" err="1" smtClean="0">
                <a:latin typeface="Times New Roman" pitchFamily="18" charset="0"/>
                <a:cs typeface="Times New Roman" pitchFamily="18" charset="0"/>
              </a:rPr>
              <a:t>t</a:t>
            </a:r>
            <a:r>
              <a:rPr lang="ja-JP" altLang="ja-JP" sz="3400" baseline="-25000" dirty="0" smtClean="0">
                <a:latin typeface="Times New Roman" pitchFamily="18" charset="0"/>
                <a:cs typeface="Times New Roman" pitchFamily="18" charset="0"/>
              </a:rPr>
              <a:t>＝</a:t>
            </a:r>
            <a:r>
              <a:rPr lang="en-US" altLang="ja-JP" sz="3400" baseline="-25000" dirty="0" smtClean="0">
                <a:latin typeface="Times New Roman" pitchFamily="18" charset="0"/>
                <a:cs typeface="Times New Roman" pitchFamily="18" charset="0"/>
              </a:rPr>
              <a:t>1</a:t>
            </a:r>
            <a:r>
              <a:rPr lang="en-US" altLang="ja-JP" sz="3400" i="1" baseline="30000" dirty="0" smtClean="0">
                <a:latin typeface="Times New Roman" pitchFamily="18" charset="0"/>
                <a:cs typeface="Times New Roman" pitchFamily="18" charset="0"/>
              </a:rPr>
              <a:t>n</a:t>
            </a:r>
            <a:r>
              <a:rPr lang="en-US" altLang="ja-JP" sz="3400" i="1" dirty="0" smtClean="0">
                <a:latin typeface="Times New Roman" pitchFamily="18" charset="0"/>
                <a:cs typeface="Times New Roman" pitchFamily="18" charset="0"/>
              </a:rPr>
              <a:t> Q</a:t>
            </a:r>
            <a:r>
              <a:rPr lang="en-US" altLang="ja-JP" sz="3400" i="1" baseline="-25000" dirty="0" smtClean="0">
                <a:latin typeface="Times New Roman" pitchFamily="18" charset="0"/>
                <a:cs typeface="Times New Roman" pitchFamily="18" charset="0"/>
              </a:rPr>
              <a:t>t</a:t>
            </a:r>
            <a:r>
              <a:rPr lang="ja-JP" altLang="ja-JP" sz="3400" dirty="0" smtClean="0">
                <a:latin typeface="Times New Roman" pitchFamily="18" charset="0"/>
                <a:cs typeface="Times New Roman" pitchFamily="18" charset="0"/>
              </a:rPr>
              <a:t>／</a:t>
            </a:r>
            <a:r>
              <a:rPr lang="en-US" altLang="ja-JP" sz="3400" dirty="0" smtClean="0">
                <a:latin typeface="Times New Roman" pitchFamily="18" charset="0"/>
                <a:cs typeface="Times New Roman" pitchFamily="18" charset="0"/>
              </a:rPr>
              <a:t>(1</a:t>
            </a:r>
            <a:r>
              <a:rPr lang="ja-JP" altLang="ja-JP" sz="3400" dirty="0" smtClean="0">
                <a:latin typeface="Times New Roman" pitchFamily="18" charset="0"/>
                <a:cs typeface="Times New Roman" pitchFamily="18" charset="0"/>
              </a:rPr>
              <a:t>＋</a:t>
            </a:r>
            <a:r>
              <a:rPr lang="en-US" altLang="ja-JP" sz="3400" i="1" dirty="0" smtClean="0">
                <a:latin typeface="Times New Roman" pitchFamily="18" charset="0"/>
                <a:cs typeface="Times New Roman" pitchFamily="18" charset="0"/>
              </a:rPr>
              <a:t>r</a:t>
            </a:r>
            <a:r>
              <a:rPr lang="en-US" altLang="ja-JP" sz="3400" dirty="0" smtClean="0">
                <a:latin typeface="Times New Roman" pitchFamily="18" charset="0"/>
                <a:cs typeface="Times New Roman" pitchFamily="18" charset="0"/>
              </a:rPr>
              <a:t>)</a:t>
            </a:r>
            <a:r>
              <a:rPr lang="en-US" altLang="ja-JP" sz="3400" i="1" baseline="30000" dirty="0" smtClean="0">
                <a:latin typeface="Times New Roman" pitchFamily="18" charset="0"/>
                <a:cs typeface="Times New Roman" pitchFamily="18" charset="0"/>
              </a:rPr>
              <a:t>t</a:t>
            </a:r>
            <a:endParaRPr lang="ja-JP" altLang="ja-JP" sz="3400" dirty="0" smtClean="0">
              <a:latin typeface="Times New Roman" pitchFamily="18" charset="0"/>
              <a:cs typeface="Times New Roman" pitchFamily="18" charset="0"/>
            </a:endParaRPr>
          </a:p>
          <a:p>
            <a:pPr>
              <a:buNone/>
            </a:pPr>
            <a:r>
              <a:rPr lang="en-US" altLang="ja-JP" sz="3400" b="1" dirty="0" smtClean="0"/>
              <a:t>Discounted present value of expected profits</a:t>
            </a:r>
          </a:p>
          <a:p>
            <a:pPr>
              <a:buNone/>
            </a:pPr>
            <a:r>
              <a:rPr lang="en-US" altLang="ja-JP" sz="3400" b="1" dirty="0" smtClean="0"/>
              <a:t>The discounted present value method</a:t>
            </a:r>
            <a:r>
              <a:rPr lang="en-US" altLang="ja-JP" sz="3400" dirty="0" smtClean="0"/>
              <a:t/>
            </a:r>
            <a:br>
              <a:rPr lang="en-US" altLang="ja-JP" sz="3400" dirty="0" smtClean="0"/>
            </a:br>
            <a:r>
              <a:rPr lang="en-US" altLang="ja-JP" sz="3400" dirty="0" smtClean="0"/>
              <a:t>As the discount rate </a:t>
            </a:r>
            <a:r>
              <a:rPr lang="en-US" altLang="ja-JP" sz="3400" i="1" dirty="0" smtClean="0"/>
              <a:t>r</a:t>
            </a:r>
            <a:r>
              <a:rPr lang="en-US" altLang="ja-JP" sz="3400" dirty="0" smtClean="0"/>
              <a:t>, usually the market interest rate </a:t>
            </a:r>
            <a:r>
              <a:rPr lang="en-US" altLang="ja-JP" sz="3400" i="1" dirty="0" err="1" smtClean="0"/>
              <a:t>i</a:t>
            </a:r>
            <a:r>
              <a:rPr lang="en-US" altLang="ja-JP" sz="3400" dirty="0" smtClean="0"/>
              <a:t> is used</a:t>
            </a:r>
            <a:br>
              <a:rPr lang="en-US" altLang="ja-JP" sz="3400" dirty="0" smtClean="0"/>
            </a:br>
            <a:r>
              <a:rPr lang="en-US" altLang="ja-JP" sz="3400" b="1" dirty="0" smtClean="0"/>
              <a:t> internal rate of return </a:t>
            </a:r>
            <a:r>
              <a:rPr lang="en-US" altLang="ja-JP" sz="3400" dirty="0" smtClean="0"/>
              <a:t>= which equalizes investment cost</a:t>
            </a:r>
            <a:r>
              <a:rPr lang="en-US" altLang="ja-JP" sz="3400" i="1" dirty="0" smtClean="0"/>
              <a:t> I </a:t>
            </a:r>
            <a:r>
              <a:rPr lang="en-US" altLang="ja-JP" sz="3400" dirty="0" smtClean="0"/>
              <a:t>to the discounted present value </a:t>
            </a:r>
            <a:r>
              <a:rPr lang="en-US" altLang="ja-JP" sz="3400" i="1" dirty="0" smtClean="0"/>
              <a:t>V</a:t>
            </a:r>
            <a:r>
              <a:rPr lang="en-US" altLang="ja-JP" sz="3400" dirty="0" smtClean="0"/>
              <a:t>  </a:t>
            </a:r>
          </a:p>
          <a:p>
            <a:pPr>
              <a:buNone/>
            </a:pPr>
            <a:r>
              <a:rPr lang="en-US" altLang="ja-JP" sz="3400" dirty="0" smtClean="0"/>
              <a:t>Keynes called it </a:t>
            </a:r>
            <a:r>
              <a:rPr lang="en-US" altLang="ja-JP" sz="3400" b="1" dirty="0" smtClean="0"/>
              <a:t>the marginal efficiency of </a:t>
            </a:r>
            <a:r>
              <a:rPr lang="en-US" altLang="ja-JP" sz="3400" b="1" dirty="0" smtClean="0"/>
              <a:t>capital</a:t>
            </a:r>
          </a:p>
          <a:p>
            <a:r>
              <a:rPr lang="en-US" altLang="ja-JP" sz="2900" i="1" dirty="0" smtClean="0">
                <a:latin typeface="+mj-ea"/>
                <a:ea typeface="+mj-ea"/>
                <a:cs typeface="Times New Roman" pitchFamily="18" charset="0"/>
              </a:rPr>
              <a:t>n</a:t>
            </a:r>
            <a:r>
              <a:rPr lang="ja-JP" altLang="ja-JP" sz="2900" dirty="0" smtClean="0">
                <a:latin typeface="+mj-ea"/>
                <a:ea typeface="+mj-ea"/>
                <a:cs typeface="Times New Roman" pitchFamily="18" charset="0"/>
              </a:rPr>
              <a:t>期の多期間モデル、来期から</a:t>
            </a:r>
            <a:r>
              <a:rPr lang="en-US" altLang="ja-JP" sz="2900" i="1" dirty="0" smtClean="0">
                <a:latin typeface="+mj-ea"/>
                <a:ea typeface="+mj-ea"/>
                <a:cs typeface="Times New Roman" pitchFamily="18" charset="0"/>
              </a:rPr>
              <a:t>n</a:t>
            </a:r>
            <a:r>
              <a:rPr lang="ja-JP" altLang="ja-JP" sz="2900" dirty="0" smtClean="0">
                <a:latin typeface="+mj-ea"/>
                <a:ea typeface="+mj-ea"/>
                <a:cs typeface="Times New Roman" pitchFamily="18" charset="0"/>
              </a:rPr>
              <a:t>期先まで</a:t>
            </a:r>
            <a:r>
              <a:rPr lang="en-US" altLang="ja-JP" sz="2900" i="1" dirty="0" smtClean="0">
                <a:latin typeface="+mj-ea"/>
                <a:ea typeface="+mj-ea"/>
                <a:cs typeface="Times New Roman" pitchFamily="18" charset="0"/>
              </a:rPr>
              <a:t>Q</a:t>
            </a:r>
            <a:r>
              <a:rPr lang="en-US" altLang="ja-JP" sz="2900" baseline="-25000" dirty="0" smtClean="0">
                <a:latin typeface="+mj-ea"/>
                <a:ea typeface="+mj-ea"/>
                <a:cs typeface="Times New Roman" pitchFamily="18" charset="0"/>
              </a:rPr>
              <a:t>1</a:t>
            </a:r>
            <a:r>
              <a:rPr lang="ja-JP" altLang="ja-JP" sz="2900" dirty="0" err="1" smtClean="0">
                <a:latin typeface="+mj-ea"/>
                <a:ea typeface="+mj-ea"/>
                <a:cs typeface="Times New Roman" pitchFamily="18" charset="0"/>
              </a:rPr>
              <a:t>、</a:t>
            </a:r>
            <a:r>
              <a:rPr lang="en-US" altLang="ja-JP" sz="2900" i="1" dirty="0" smtClean="0">
                <a:latin typeface="+mj-ea"/>
                <a:ea typeface="+mj-ea"/>
                <a:cs typeface="Times New Roman" pitchFamily="18" charset="0"/>
              </a:rPr>
              <a:t>Q</a:t>
            </a:r>
            <a:r>
              <a:rPr lang="en-US" altLang="ja-JP" sz="2900" baseline="-25000" dirty="0" smtClean="0">
                <a:latin typeface="+mj-ea"/>
                <a:ea typeface="+mj-ea"/>
                <a:cs typeface="Times New Roman" pitchFamily="18" charset="0"/>
              </a:rPr>
              <a:t>2</a:t>
            </a:r>
            <a:r>
              <a:rPr lang="ja-JP" altLang="ja-JP" sz="2900" dirty="0" err="1" smtClean="0">
                <a:latin typeface="+mj-ea"/>
                <a:ea typeface="+mj-ea"/>
                <a:cs typeface="Times New Roman" pitchFamily="18" charset="0"/>
              </a:rPr>
              <a:t>、</a:t>
            </a:r>
            <a:r>
              <a:rPr lang="en-US" altLang="ja-JP" sz="2900" dirty="0" smtClean="0">
                <a:latin typeface="+mj-ea"/>
                <a:ea typeface="+mj-ea"/>
                <a:cs typeface="Times New Roman" pitchFamily="18" charset="0"/>
              </a:rPr>
              <a:t>……</a:t>
            </a:r>
            <a:r>
              <a:rPr lang="ja-JP" altLang="ja-JP" sz="2900" dirty="0" err="1" smtClean="0">
                <a:latin typeface="+mj-ea"/>
                <a:ea typeface="+mj-ea"/>
                <a:cs typeface="Times New Roman" pitchFamily="18" charset="0"/>
              </a:rPr>
              <a:t>、</a:t>
            </a:r>
            <a:r>
              <a:rPr lang="en-US" altLang="ja-JP" sz="2900" i="1" dirty="0" err="1" smtClean="0">
                <a:latin typeface="+mj-ea"/>
                <a:ea typeface="+mj-ea"/>
                <a:cs typeface="Times New Roman" pitchFamily="18" charset="0"/>
              </a:rPr>
              <a:t>Q</a:t>
            </a:r>
            <a:r>
              <a:rPr lang="en-US" altLang="ja-JP" sz="2900" i="1" baseline="-25000" dirty="0" err="1" smtClean="0">
                <a:latin typeface="+mj-ea"/>
                <a:ea typeface="+mj-ea"/>
                <a:cs typeface="Times New Roman" pitchFamily="18" charset="0"/>
              </a:rPr>
              <a:t>n</a:t>
            </a:r>
            <a:r>
              <a:rPr lang="ja-JP" altLang="ja-JP" sz="2900" dirty="0" smtClean="0">
                <a:latin typeface="+mj-ea"/>
                <a:ea typeface="+mj-ea"/>
                <a:cs typeface="Times New Roman" pitchFamily="18" charset="0"/>
              </a:rPr>
              <a:t>の</a:t>
            </a:r>
            <a:endParaRPr lang="en-US" altLang="ja-JP" sz="2900" dirty="0" smtClean="0">
              <a:latin typeface="+mj-ea"/>
              <a:ea typeface="+mj-ea"/>
              <a:cs typeface="Times New Roman" pitchFamily="18" charset="0"/>
            </a:endParaRPr>
          </a:p>
          <a:p>
            <a:r>
              <a:rPr lang="ja-JP" altLang="ja-JP" sz="2900" b="1" dirty="0" smtClean="0">
                <a:latin typeface="+mj-ea"/>
                <a:ea typeface="+mj-ea"/>
                <a:cs typeface="Times New Roman" pitchFamily="18" charset="0"/>
              </a:rPr>
              <a:t>期待収益</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expected profits</a:t>
            </a:r>
            <a:r>
              <a:rPr lang="ja-JP" altLang="ja-JP" sz="2900" dirty="0" smtClean="0">
                <a:latin typeface="+mj-ea"/>
                <a:ea typeface="+mj-ea"/>
                <a:cs typeface="Times New Roman" pitchFamily="18" charset="0"/>
              </a:rPr>
              <a:t>）＝予想販売収入から予想生産費</a:t>
            </a:r>
            <a:endParaRPr lang="en-US" altLang="ja-JP" sz="2900" dirty="0" smtClean="0">
              <a:latin typeface="+mj-ea"/>
              <a:ea typeface="+mj-ea"/>
              <a:cs typeface="Times New Roman" pitchFamily="18" charset="0"/>
            </a:endParaRPr>
          </a:p>
          <a:p>
            <a:r>
              <a:rPr lang="ja-JP" altLang="ja-JP" sz="2900" dirty="0" smtClean="0">
                <a:latin typeface="+mj-ea"/>
                <a:ea typeface="+mj-ea"/>
                <a:cs typeface="Times New Roman" pitchFamily="18" charset="0"/>
              </a:rPr>
              <a:t>を引いた予想利益に、減価償却費や借入利子を加えた</a:t>
            </a:r>
            <a:endParaRPr lang="en-US" altLang="ja-JP" sz="2900" dirty="0" smtClean="0">
              <a:latin typeface="+mj-ea"/>
              <a:ea typeface="+mj-ea"/>
              <a:cs typeface="Times New Roman" pitchFamily="18" charset="0"/>
            </a:endParaRPr>
          </a:p>
          <a:p>
            <a:r>
              <a:rPr lang="ja-JP" altLang="ja-JP" sz="2900" b="1" dirty="0" smtClean="0">
                <a:latin typeface="+mj-ea"/>
                <a:ea typeface="+mj-ea"/>
                <a:cs typeface="Times New Roman" pitchFamily="18" charset="0"/>
              </a:rPr>
              <a:t>粗利益</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gross profits</a:t>
            </a:r>
            <a:r>
              <a:rPr lang="ja-JP" altLang="ja-JP" sz="2900" dirty="0" smtClean="0">
                <a:latin typeface="+mj-ea"/>
                <a:ea typeface="+mj-ea"/>
                <a:cs typeface="Times New Roman" pitchFamily="18" charset="0"/>
              </a:rPr>
              <a:t>）の予想値</a:t>
            </a:r>
          </a:p>
          <a:p>
            <a:r>
              <a:rPr lang="ja-JP" altLang="ja-JP" sz="2900" dirty="0" smtClean="0">
                <a:latin typeface="+mj-ea"/>
                <a:ea typeface="+mj-ea"/>
                <a:cs typeface="Times New Roman" pitchFamily="18" charset="0"/>
              </a:rPr>
              <a:t>⇒それらを割引率</a:t>
            </a:r>
            <a:r>
              <a:rPr lang="en-US" altLang="ja-JP" sz="2900" i="1" dirty="0" smtClean="0">
                <a:latin typeface="+mj-ea"/>
                <a:ea typeface="+mj-ea"/>
                <a:cs typeface="Times New Roman" pitchFamily="18" charset="0"/>
              </a:rPr>
              <a:t>r</a:t>
            </a:r>
            <a:r>
              <a:rPr lang="ja-JP" altLang="ja-JP" sz="2900" dirty="0" smtClean="0">
                <a:latin typeface="+mj-ea"/>
                <a:ea typeface="+mj-ea"/>
                <a:cs typeface="Times New Roman" pitchFamily="18" charset="0"/>
              </a:rPr>
              <a:t>で割り引いた現在価値の総和</a:t>
            </a:r>
            <a:endParaRPr lang="en-US" altLang="ja-JP" sz="2900" dirty="0" smtClean="0">
              <a:latin typeface="+mj-ea"/>
              <a:ea typeface="+mj-ea"/>
              <a:cs typeface="Times New Roman" pitchFamily="18" charset="0"/>
            </a:endParaRPr>
          </a:p>
          <a:p>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V</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Q</a:t>
            </a:r>
            <a:r>
              <a:rPr lang="en-US" altLang="ja-JP" sz="2900" baseline="-25000" dirty="0" smtClean="0">
                <a:latin typeface="+mj-ea"/>
                <a:ea typeface="+mj-ea"/>
                <a:cs typeface="Times New Roman" pitchFamily="18" charset="0"/>
              </a:rPr>
              <a:t>1</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(1</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r</a:t>
            </a:r>
            <a:r>
              <a:rPr lang="en-US" altLang="ja-JP" sz="2900" dirty="0" smtClean="0">
                <a:latin typeface="+mj-ea"/>
                <a:ea typeface="+mj-ea"/>
                <a:cs typeface="Times New Roman" pitchFamily="18" charset="0"/>
              </a:rPr>
              <a:t>)</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Q</a:t>
            </a:r>
            <a:r>
              <a:rPr lang="en-US" altLang="ja-JP" sz="2900" baseline="-25000" dirty="0" smtClean="0">
                <a:latin typeface="+mj-ea"/>
                <a:ea typeface="+mj-ea"/>
                <a:cs typeface="Times New Roman" pitchFamily="18" charset="0"/>
              </a:rPr>
              <a:t>2</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(1</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r</a:t>
            </a:r>
            <a:r>
              <a:rPr lang="en-US" altLang="ja-JP" sz="2900" dirty="0" smtClean="0">
                <a:latin typeface="+mj-ea"/>
                <a:ea typeface="+mj-ea"/>
                <a:cs typeface="Times New Roman" pitchFamily="18" charset="0"/>
              </a:rPr>
              <a:t>)</a:t>
            </a:r>
            <a:r>
              <a:rPr lang="en-US" altLang="ja-JP" sz="2900" baseline="30000" dirty="0" smtClean="0">
                <a:latin typeface="+mj-ea"/>
                <a:ea typeface="+mj-ea"/>
                <a:cs typeface="Times New Roman" pitchFamily="18" charset="0"/>
              </a:rPr>
              <a:t>2</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Q</a:t>
            </a:r>
            <a:r>
              <a:rPr lang="en-US" altLang="ja-JP" sz="2900" dirty="0" smtClean="0">
                <a:latin typeface="+mj-ea"/>
                <a:ea typeface="+mj-ea"/>
                <a:cs typeface="Times New Roman" pitchFamily="18" charset="0"/>
              </a:rPr>
              <a:t> </a:t>
            </a:r>
            <a:r>
              <a:rPr lang="en-US" altLang="ja-JP" sz="2900" i="1" baseline="-25000" dirty="0" smtClean="0">
                <a:latin typeface="+mj-ea"/>
                <a:ea typeface="+mj-ea"/>
                <a:cs typeface="Times New Roman" pitchFamily="18" charset="0"/>
              </a:rPr>
              <a:t>n</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(1</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r</a:t>
            </a:r>
            <a:r>
              <a:rPr lang="en-US" altLang="ja-JP" sz="2900" dirty="0" smtClean="0">
                <a:latin typeface="+mj-ea"/>
                <a:ea typeface="+mj-ea"/>
                <a:cs typeface="Times New Roman" pitchFamily="18" charset="0"/>
              </a:rPr>
              <a:t>)</a:t>
            </a:r>
            <a:r>
              <a:rPr lang="en-US" altLang="ja-JP" sz="2900" i="1" baseline="30000" dirty="0" smtClean="0">
                <a:latin typeface="+mj-ea"/>
                <a:ea typeface="+mj-ea"/>
                <a:cs typeface="Times New Roman" pitchFamily="18" charset="0"/>
              </a:rPr>
              <a:t>n</a:t>
            </a:r>
          </a:p>
          <a:p>
            <a:r>
              <a:rPr lang="ja-JP" altLang="ja-JP" sz="2900" dirty="0" smtClean="0">
                <a:latin typeface="+mj-ea"/>
                <a:ea typeface="+mj-ea"/>
                <a:cs typeface="Times New Roman" pitchFamily="18" charset="0"/>
              </a:rPr>
              <a:t>＝</a:t>
            </a:r>
            <a:r>
              <a:rPr lang="en-US" altLang="ja-JP" sz="2900" dirty="0" err="1" smtClean="0">
                <a:latin typeface="+mj-ea"/>
                <a:ea typeface="+mj-ea"/>
                <a:cs typeface="Times New Roman" pitchFamily="18" charset="0"/>
              </a:rPr>
              <a:t>Σ</a:t>
            </a:r>
            <a:r>
              <a:rPr lang="en-US" altLang="ja-JP" sz="2900" i="1" baseline="-25000" dirty="0" err="1" smtClean="0">
                <a:latin typeface="+mj-ea"/>
                <a:ea typeface="+mj-ea"/>
                <a:cs typeface="Times New Roman" pitchFamily="18" charset="0"/>
              </a:rPr>
              <a:t>t</a:t>
            </a:r>
            <a:r>
              <a:rPr lang="ja-JP" altLang="ja-JP" sz="2900" baseline="-25000" dirty="0" smtClean="0">
                <a:latin typeface="+mj-ea"/>
                <a:ea typeface="+mj-ea"/>
                <a:cs typeface="Times New Roman" pitchFamily="18" charset="0"/>
              </a:rPr>
              <a:t>＝</a:t>
            </a:r>
            <a:r>
              <a:rPr lang="en-US" altLang="ja-JP" sz="2900" baseline="-25000" dirty="0" smtClean="0">
                <a:latin typeface="+mj-ea"/>
                <a:ea typeface="+mj-ea"/>
                <a:cs typeface="Times New Roman" pitchFamily="18" charset="0"/>
              </a:rPr>
              <a:t>1</a:t>
            </a:r>
            <a:r>
              <a:rPr lang="en-US" altLang="ja-JP" sz="2900" i="1" baseline="30000" dirty="0" smtClean="0">
                <a:latin typeface="+mj-ea"/>
                <a:ea typeface="+mj-ea"/>
                <a:cs typeface="Times New Roman" pitchFamily="18" charset="0"/>
              </a:rPr>
              <a:t>n</a:t>
            </a:r>
            <a:r>
              <a:rPr lang="en-US" altLang="ja-JP" sz="2900" i="1" dirty="0" smtClean="0">
                <a:latin typeface="+mj-ea"/>
                <a:ea typeface="+mj-ea"/>
                <a:cs typeface="Times New Roman" pitchFamily="18" charset="0"/>
              </a:rPr>
              <a:t> Q</a:t>
            </a:r>
            <a:r>
              <a:rPr lang="en-US" altLang="ja-JP" sz="2900" i="1" baseline="-25000" dirty="0" smtClean="0">
                <a:latin typeface="+mj-ea"/>
                <a:ea typeface="+mj-ea"/>
                <a:cs typeface="Times New Roman" pitchFamily="18" charset="0"/>
              </a:rPr>
              <a:t>t</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(1</a:t>
            </a:r>
            <a:r>
              <a:rPr lang="ja-JP" altLang="ja-JP" sz="2900" dirty="0" smtClean="0">
                <a:latin typeface="+mj-ea"/>
                <a:ea typeface="+mj-ea"/>
                <a:cs typeface="Times New Roman" pitchFamily="18" charset="0"/>
              </a:rPr>
              <a:t>＋</a:t>
            </a:r>
            <a:r>
              <a:rPr lang="en-US" altLang="ja-JP" sz="2900" i="1" dirty="0" smtClean="0">
                <a:latin typeface="+mj-ea"/>
                <a:ea typeface="+mj-ea"/>
                <a:cs typeface="Times New Roman" pitchFamily="18" charset="0"/>
              </a:rPr>
              <a:t>r</a:t>
            </a:r>
            <a:r>
              <a:rPr lang="en-US" altLang="ja-JP" sz="2900" dirty="0" smtClean="0">
                <a:latin typeface="+mj-ea"/>
                <a:ea typeface="+mj-ea"/>
                <a:cs typeface="Times New Roman" pitchFamily="18" charset="0"/>
              </a:rPr>
              <a:t>)</a:t>
            </a:r>
            <a:r>
              <a:rPr lang="en-US" altLang="ja-JP" sz="2900" i="1" baseline="30000" dirty="0" smtClean="0">
                <a:latin typeface="+mj-ea"/>
                <a:ea typeface="+mj-ea"/>
                <a:cs typeface="Times New Roman" pitchFamily="18" charset="0"/>
              </a:rPr>
              <a:t>t</a:t>
            </a:r>
            <a:endParaRPr lang="ja-JP" altLang="ja-JP" sz="2900" dirty="0" smtClean="0">
              <a:latin typeface="+mj-ea"/>
              <a:ea typeface="+mj-ea"/>
              <a:cs typeface="Times New Roman" pitchFamily="18" charset="0"/>
            </a:endParaRPr>
          </a:p>
          <a:p>
            <a:r>
              <a:rPr lang="ja-JP" altLang="ja-JP" sz="2900" b="1" dirty="0" smtClean="0">
                <a:latin typeface="+mj-ea"/>
                <a:ea typeface="+mj-ea"/>
                <a:cs typeface="Times New Roman" pitchFamily="18" charset="0"/>
              </a:rPr>
              <a:t>期待収益の割引現在価値</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discounted present value </a:t>
            </a:r>
            <a:r>
              <a:rPr lang="en-US" altLang="ja-JP" sz="2900" dirty="0" smtClean="0">
                <a:latin typeface="+mj-ea"/>
                <a:ea typeface="+mj-ea"/>
                <a:cs typeface="Times New Roman" pitchFamily="18" charset="0"/>
              </a:rPr>
              <a:t>of</a:t>
            </a:r>
          </a:p>
          <a:p>
            <a:r>
              <a:rPr lang="en-US" altLang="ja-JP" sz="2900" dirty="0" smtClean="0">
                <a:latin typeface="+mj-ea"/>
                <a:ea typeface="+mj-ea"/>
                <a:cs typeface="Times New Roman" pitchFamily="18" charset="0"/>
              </a:rPr>
              <a:t> expected </a:t>
            </a:r>
            <a:r>
              <a:rPr lang="en-US" altLang="ja-JP" sz="2900" dirty="0" smtClean="0">
                <a:latin typeface="+mj-ea"/>
                <a:ea typeface="+mj-ea"/>
                <a:cs typeface="Times New Roman" pitchFamily="18" charset="0"/>
              </a:rPr>
              <a:t>profits</a:t>
            </a:r>
            <a:r>
              <a:rPr lang="ja-JP" altLang="ja-JP" sz="2900" dirty="0" smtClean="0">
                <a:latin typeface="+mj-ea"/>
                <a:ea typeface="+mj-ea"/>
                <a:cs typeface="Times New Roman" pitchFamily="18" charset="0"/>
              </a:rPr>
              <a:t>）</a:t>
            </a:r>
          </a:p>
          <a:p>
            <a:r>
              <a:rPr lang="ja-JP" altLang="ja-JP" sz="2900" b="1" dirty="0" smtClean="0">
                <a:latin typeface="+mj-ea"/>
                <a:ea typeface="+mj-ea"/>
                <a:cs typeface="Times New Roman" pitchFamily="18" charset="0"/>
              </a:rPr>
              <a:t>割引現在価値法</a:t>
            </a:r>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method of discounted present value</a:t>
            </a:r>
            <a:r>
              <a:rPr lang="ja-JP" altLang="ja-JP" sz="2900" dirty="0" smtClean="0">
                <a:latin typeface="+mj-ea"/>
                <a:ea typeface="+mj-ea"/>
                <a:cs typeface="Times New Roman" pitchFamily="18" charset="0"/>
              </a:rPr>
              <a:t>）</a:t>
            </a:r>
          </a:p>
          <a:p>
            <a:r>
              <a:rPr lang="ja-JP" altLang="ja-JP" sz="2900" dirty="0" smtClean="0">
                <a:latin typeface="+mj-ea"/>
                <a:ea typeface="+mj-ea"/>
                <a:cs typeface="Times New Roman" pitchFamily="18" charset="0"/>
              </a:rPr>
              <a:t>割引率</a:t>
            </a:r>
            <a:r>
              <a:rPr lang="en-US" altLang="ja-JP" sz="2900" i="1" dirty="0" smtClean="0">
                <a:latin typeface="+mj-ea"/>
                <a:ea typeface="+mj-ea"/>
                <a:cs typeface="Times New Roman" pitchFamily="18" charset="0"/>
              </a:rPr>
              <a:t>r</a:t>
            </a:r>
            <a:r>
              <a:rPr lang="ja-JP" altLang="ja-JP" sz="2900" dirty="0" smtClean="0">
                <a:latin typeface="+mj-ea"/>
                <a:ea typeface="+mj-ea"/>
                <a:cs typeface="Times New Roman" pitchFamily="18" charset="0"/>
              </a:rPr>
              <a:t>には、通常は市場利子率</a:t>
            </a:r>
            <a:r>
              <a:rPr lang="en-US" altLang="ja-JP" sz="2900" i="1" dirty="0" err="1" smtClean="0">
                <a:latin typeface="+mj-ea"/>
                <a:ea typeface="+mj-ea"/>
                <a:cs typeface="Times New Roman" pitchFamily="18" charset="0"/>
              </a:rPr>
              <a:t>i</a:t>
            </a:r>
            <a:endParaRPr lang="ja-JP" altLang="ja-JP" sz="2900" dirty="0" smtClean="0">
              <a:latin typeface="+mj-ea"/>
              <a:ea typeface="+mj-ea"/>
              <a:cs typeface="Times New Roman" pitchFamily="18" charset="0"/>
            </a:endParaRPr>
          </a:p>
          <a:p>
            <a:r>
              <a:rPr lang="ja-JP" altLang="ja-JP" sz="2900" dirty="0" smtClean="0">
                <a:latin typeface="+mj-ea"/>
                <a:ea typeface="+mj-ea"/>
                <a:cs typeface="Times New Roman" pitchFamily="18" charset="0"/>
              </a:rPr>
              <a:t>割引現在価値</a:t>
            </a:r>
            <a:r>
              <a:rPr lang="en-US" altLang="ja-JP" sz="2900" i="1" dirty="0" smtClean="0">
                <a:latin typeface="+mj-ea"/>
                <a:ea typeface="+mj-ea"/>
                <a:cs typeface="Times New Roman" pitchFamily="18" charset="0"/>
              </a:rPr>
              <a:t>V</a:t>
            </a:r>
            <a:r>
              <a:rPr lang="ja-JP" altLang="ja-JP" sz="2900" dirty="0" smtClean="0">
                <a:latin typeface="+mj-ea"/>
                <a:ea typeface="+mj-ea"/>
                <a:cs typeface="Times New Roman" pitchFamily="18" charset="0"/>
              </a:rPr>
              <a:t>に投資費用</a:t>
            </a:r>
            <a:r>
              <a:rPr lang="en-US" altLang="ja-JP" sz="2900" i="1" dirty="0" smtClean="0">
                <a:latin typeface="+mj-ea"/>
                <a:ea typeface="+mj-ea"/>
                <a:cs typeface="Times New Roman" pitchFamily="18" charset="0"/>
              </a:rPr>
              <a:t>I</a:t>
            </a:r>
            <a:r>
              <a:rPr lang="ja-JP" altLang="ja-JP" sz="2900" dirty="0" smtClean="0">
                <a:latin typeface="+mj-ea"/>
                <a:ea typeface="+mj-ea"/>
                <a:cs typeface="Times New Roman" pitchFamily="18" charset="0"/>
              </a:rPr>
              <a:t>を等しくさせる</a:t>
            </a:r>
            <a:r>
              <a:rPr lang="en-US" altLang="ja-JP" sz="2900" i="1" dirty="0" smtClean="0">
                <a:latin typeface="+mj-ea"/>
                <a:ea typeface="+mj-ea"/>
                <a:cs typeface="Times New Roman" pitchFamily="18" charset="0"/>
              </a:rPr>
              <a:t>r</a:t>
            </a:r>
            <a:r>
              <a:rPr lang="ja-JP" altLang="ja-JP" sz="2900" dirty="0" smtClean="0">
                <a:latin typeface="+mj-ea"/>
                <a:ea typeface="+mj-ea"/>
                <a:cs typeface="Times New Roman" pitchFamily="18" charset="0"/>
              </a:rPr>
              <a:t>＝</a:t>
            </a:r>
            <a:r>
              <a:rPr lang="ja-JP" altLang="ja-JP" sz="2900" b="1" dirty="0" smtClean="0">
                <a:latin typeface="+mj-ea"/>
                <a:ea typeface="+mj-ea"/>
                <a:cs typeface="Times New Roman" pitchFamily="18" charset="0"/>
              </a:rPr>
              <a:t>内部</a:t>
            </a:r>
            <a:r>
              <a:rPr lang="ja-JP" altLang="ja-JP" sz="2900" b="1" dirty="0" smtClean="0">
                <a:latin typeface="+mj-ea"/>
                <a:ea typeface="+mj-ea"/>
                <a:cs typeface="Times New Roman" pitchFamily="18" charset="0"/>
              </a:rPr>
              <a:t>収益率</a:t>
            </a:r>
            <a:endParaRPr lang="en-US" altLang="ja-JP" sz="2900" b="1" dirty="0" smtClean="0">
              <a:latin typeface="+mj-ea"/>
              <a:ea typeface="+mj-ea"/>
              <a:cs typeface="Times New Roman" pitchFamily="18" charset="0"/>
            </a:endParaRPr>
          </a:p>
          <a:p>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internal </a:t>
            </a:r>
            <a:r>
              <a:rPr lang="en-US" altLang="ja-JP" sz="2900" dirty="0" err="1" smtClean="0">
                <a:latin typeface="+mj-ea"/>
                <a:ea typeface="+mj-ea"/>
                <a:cs typeface="Times New Roman" pitchFamily="18" charset="0"/>
              </a:rPr>
              <a:t>rateof</a:t>
            </a:r>
            <a:r>
              <a:rPr lang="en-US" altLang="ja-JP" sz="2900" dirty="0" smtClean="0">
                <a:latin typeface="+mj-ea"/>
                <a:ea typeface="+mj-ea"/>
                <a:cs typeface="Times New Roman" pitchFamily="18" charset="0"/>
              </a:rPr>
              <a:t> </a:t>
            </a:r>
            <a:r>
              <a:rPr lang="en-US" altLang="ja-JP" sz="2900" dirty="0" smtClean="0">
                <a:latin typeface="+mj-ea"/>
                <a:ea typeface="+mj-ea"/>
                <a:cs typeface="Times New Roman" pitchFamily="18" charset="0"/>
              </a:rPr>
              <a:t>return</a:t>
            </a:r>
            <a:r>
              <a:rPr lang="ja-JP" altLang="ja-JP" sz="2900" dirty="0" smtClean="0">
                <a:latin typeface="+mj-ea"/>
                <a:ea typeface="+mj-ea"/>
                <a:cs typeface="Times New Roman" pitchFamily="18" charset="0"/>
              </a:rPr>
              <a:t>）、ケインズはそれを</a:t>
            </a:r>
            <a:r>
              <a:rPr lang="ja-JP" altLang="ja-JP" sz="2900" b="1" dirty="0" smtClean="0">
                <a:latin typeface="+mj-ea"/>
                <a:ea typeface="+mj-ea"/>
                <a:cs typeface="Times New Roman" pitchFamily="18" charset="0"/>
              </a:rPr>
              <a:t>資本の限界</a:t>
            </a:r>
            <a:r>
              <a:rPr lang="ja-JP" altLang="ja-JP" sz="2900" b="1" dirty="0" smtClean="0">
                <a:latin typeface="+mj-ea"/>
                <a:ea typeface="+mj-ea"/>
                <a:cs typeface="Times New Roman" pitchFamily="18" charset="0"/>
              </a:rPr>
              <a:t>効率</a:t>
            </a:r>
            <a:endParaRPr lang="en-US" altLang="ja-JP" sz="2900" b="1" dirty="0" smtClean="0">
              <a:latin typeface="+mj-ea"/>
              <a:ea typeface="+mj-ea"/>
              <a:cs typeface="Times New Roman" pitchFamily="18" charset="0"/>
            </a:endParaRPr>
          </a:p>
          <a:p>
            <a:r>
              <a:rPr lang="ja-JP" altLang="ja-JP" sz="2900" dirty="0" smtClean="0">
                <a:latin typeface="+mj-ea"/>
                <a:ea typeface="+mj-ea"/>
                <a:cs typeface="Times New Roman" pitchFamily="18" charset="0"/>
              </a:rPr>
              <a:t>（</a:t>
            </a:r>
            <a:r>
              <a:rPr lang="en-US" altLang="ja-JP" sz="2900" dirty="0" smtClean="0">
                <a:latin typeface="+mj-ea"/>
                <a:ea typeface="+mj-ea"/>
                <a:cs typeface="Times New Roman" pitchFamily="18" charset="0"/>
              </a:rPr>
              <a:t>marginal efficiency of capital</a:t>
            </a:r>
            <a:r>
              <a:rPr lang="ja-JP" altLang="ja-JP" sz="2900" dirty="0" smtClean="0">
                <a:latin typeface="+mj-ea"/>
                <a:ea typeface="+mj-ea"/>
                <a:cs typeface="Times New Roman" pitchFamily="18" charset="0"/>
              </a:rPr>
              <a:t>）</a:t>
            </a:r>
          </a:p>
          <a:p>
            <a:pPr>
              <a:buNone/>
            </a:pPr>
            <a:r>
              <a:rPr lang="en-US" altLang="ja-JP" sz="1900" dirty="0" smtClean="0"/>
              <a:t/>
            </a:r>
            <a:br>
              <a:rPr lang="en-US" altLang="ja-JP" sz="1900" dirty="0" smtClean="0"/>
            </a:br>
            <a:endParaRPr lang="ja-JP" altLang="ja-JP" sz="1900" dirty="0">
              <a:latin typeface="Times New Roman" pitchFamily="18" charset="0"/>
              <a:cs typeface="Times New Roman" pitchFamily="18" charset="0"/>
            </a:endParaRPr>
          </a:p>
        </p:txBody>
      </p:sp>
      <p:pic>
        <p:nvPicPr>
          <p:cNvPr id="7" name="図 6"/>
          <p:cNvPicPr/>
          <p:nvPr/>
        </p:nvPicPr>
        <p:blipFill>
          <a:blip r:embed="rId2" cstate="print"/>
          <a:srcRect/>
          <a:stretch>
            <a:fillRect/>
          </a:stretch>
        </p:blipFill>
        <p:spPr bwMode="auto">
          <a:xfrm>
            <a:off x="5796136" y="3645024"/>
            <a:ext cx="3347864" cy="321297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476672"/>
          </a:xfrm>
        </p:spPr>
        <p:txBody>
          <a:bodyPr>
            <a:normAutofit fontScale="90000"/>
          </a:bodyPr>
          <a:lstStyle/>
          <a:p>
            <a:r>
              <a:rPr lang="ja-JP" altLang="ja-JP" sz="2800" b="1" dirty="0" smtClean="0"/>
              <a:t> </a:t>
            </a:r>
            <a:r>
              <a:rPr lang="ja-JP" altLang="ja-JP" sz="1800" b="1" dirty="0" smtClean="0"/>
              <a:t>５</a:t>
            </a:r>
            <a:r>
              <a:rPr lang="en-US" altLang="ja-JP" sz="1800" b="1" dirty="0" smtClean="0"/>
              <a:t>B</a:t>
            </a:r>
            <a:r>
              <a:rPr lang="ja-JP" altLang="ja-JP" sz="1800" b="1" dirty="0" err="1" smtClean="0"/>
              <a:t>．</a:t>
            </a:r>
            <a:r>
              <a:rPr lang="en-US" altLang="ja-JP" sz="1800" b="1" dirty="0" smtClean="0"/>
              <a:t>Marginal </a:t>
            </a:r>
            <a:r>
              <a:rPr lang="en-US" altLang="ja-JP" sz="1800" b="1" dirty="0" smtClean="0"/>
              <a:t>Efficiency of Investment in Multi-period </a:t>
            </a:r>
            <a:r>
              <a:rPr lang="en-US" altLang="ja-JP" sz="1800" b="1" dirty="0" smtClean="0"/>
              <a:t>Model</a:t>
            </a:r>
            <a:br>
              <a:rPr lang="en-US" altLang="ja-JP" sz="1800" b="1" dirty="0" smtClean="0"/>
            </a:br>
            <a:r>
              <a:rPr lang="ja-JP" altLang="ja-JP" sz="1800" b="1" dirty="0" smtClean="0"/>
              <a:t>多期間モデルにおける投資の限界効率</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548680"/>
            <a:ext cx="9144000" cy="6309320"/>
          </a:xfrm>
        </p:spPr>
        <p:txBody>
          <a:bodyPr>
            <a:normAutofit fontScale="85000" lnSpcReduction="10000"/>
          </a:bodyPr>
          <a:lstStyle/>
          <a:p>
            <a:pPr>
              <a:buNone/>
            </a:pPr>
            <a:r>
              <a:rPr lang="en-US" altLang="ja-JP" sz="1900" b="1" dirty="0" smtClean="0"/>
              <a:t>Marginal </a:t>
            </a:r>
            <a:r>
              <a:rPr lang="en-US" altLang="ja-JP" sz="1900" b="1" dirty="0" smtClean="0"/>
              <a:t>efficiency of investment </a:t>
            </a:r>
            <a:r>
              <a:rPr lang="en-US" altLang="ja-JP" sz="1900" dirty="0" smtClean="0"/>
              <a:t>⇒ Investment costs can be covered but net profit is zero.</a:t>
            </a:r>
            <a:br>
              <a:rPr lang="en-US" altLang="ja-JP" sz="1900" dirty="0" smtClean="0"/>
            </a:br>
            <a:r>
              <a:rPr lang="en-US" altLang="ja-JP" sz="1900" dirty="0" smtClean="0"/>
              <a:t>Marginal efficiency of capital </a:t>
            </a:r>
            <a:r>
              <a:rPr lang="en-US" altLang="ja-JP" sz="1900" i="1" dirty="0" smtClean="0"/>
              <a:t>r</a:t>
            </a:r>
            <a:r>
              <a:rPr lang="en-US" altLang="ja-JP" sz="1900" dirty="0" smtClean="0"/>
              <a:t> = market interest rate </a:t>
            </a:r>
            <a:r>
              <a:rPr lang="en-US" altLang="ja-JP" sz="1900" i="1" dirty="0" err="1" smtClean="0"/>
              <a:t>i</a:t>
            </a:r>
            <a:r>
              <a:rPr lang="en-US" altLang="ja-JP" sz="1900" dirty="0" smtClean="0"/>
              <a:t/>
            </a:r>
            <a:br>
              <a:rPr lang="en-US" altLang="ja-JP" sz="1900" dirty="0" smtClean="0"/>
            </a:br>
            <a:r>
              <a:rPr lang="en-US" altLang="ja-JP" sz="1900" dirty="0" smtClean="0"/>
              <a:t>   </a:t>
            </a:r>
            <a:r>
              <a:rPr lang="en-US" altLang="ja-JP" sz="1900" dirty="0" smtClean="0">
                <a:latin typeface="Times New Roman" pitchFamily="18" charset="0"/>
                <a:cs typeface="Times New Roman" pitchFamily="18" charset="0"/>
              </a:rPr>
              <a:t> </a:t>
            </a:r>
            <a:r>
              <a:rPr lang="ja-JP" altLang="ja-JP" sz="1900" dirty="0" smtClean="0">
                <a:latin typeface="Times New Roman" pitchFamily="18" charset="0"/>
                <a:cs typeface="Times New Roman" pitchFamily="18" charset="0"/>
              </a:rPr>
              <a:t>　</a:t>
            </a:r>
            <a:r>
              <a:rPr lang="en-US" altLang="ja-JP" sz="1900" i="1" dirty="0" smtClean="0">
                <a:latin typeface="Times New Roman" pitchFamily="18" charset="0"/>
                <a:cs typeface="Times New Roman" pitchFamily="18" charset="0"/>
              </a:rPr>
              <a:t>V</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I</a:t>
            </a:r>
            <a:r>
              <a:rPr lang="ja-JP" altLang="ja-JP" sz="1900" dirty="0" smtClean="0">
                <a:latin typeface="Times New Roman" pitchFamily="18" charset="0"/>
                <a:cs typeface="Times New Roman" pitchFamily="18" charset="0"/>
              </a:rPr>
              <a:t>＝</a:t>
            </a:r>
            <a:r>
              <a:rPr lang="en-US" altLang="ja-JP" sz="1900" dirty="0" err="1" smtClean="0">
                <a:latin typeface="Times New Roman" pitchFamily="18" charset="0"/>
                <a:cs typeface="Times New Roman" pitchFamily="18" charset="0"/>
              </a:rPr>
              <a:t>Σ</a:t>
            </a:r>
            <a:r>
              <a:rPr lang="en-US" altLang="ja-JP" sz="1900" i="1" baseline="-25000" dirty="0" err="1" smtClean="0">
                <a:latin typeface="Times New Roman" pitchFamily="18" charset="0"/>
                <a:cs typeface="Times New Roman" pitchFamily="18" charset="0"/>
              </a:rPr>
              <a:t>t</a:t>
            </a:r>
            <a:r>
              <a:rPr lang="ja-JP" altLang="ja-JP" sz="1900" baseline="-25000" dirty="0" smtClean="0">
                <a:latin typeface="Times New Roman" pitchFamily="18" charset="0"/>
                <a:cs typeface="Times New Roman" pitchFamily="18" charset="0"/>
              </a:rPr>
              <a:t>＝</a:t>
            </a:r>
            <a:r>
              <a:rPr lang="en-US" altLang="ja-JP" sz="1900" baseline="-25000" dirty="0" smtClean="0">
                <a:latin typeface="Times New Roman" pitchFamily="18" charset="0"/>
                <a:cs typeface="Times New Roman" pitchFamily="18" charset="0"/>
              </a:rPr>
              <a:t>1</a:t>
            </a:r>
            <a:r>
              <a:rPr lang="en-US" altLang="ja-JP" sz="1900" i="1" baseline="30000" dirty="0" smtClean="0">
                <a:latin typeface="Times New Roman" pitchFamily="18" charset="0"/>
                <a:cs typeface="Times New Roman" pitchFamily="18" charset="0"/>
              </a:rPr>
              <a:t>n</a:t>
            </a:r>
            <a:r>
              <a:rPr lang="en-US" altLang="ja-JP" sz="1900" i="1" dirty="0" smtClean="0">
                <a:latin typeface="Times New Roman" pitchFamily="18" charset="0"/>
                <a:cs typeface="Times New Roman" pitchFamily="18" charset="0"/>
              </a:rPr>
              <a:t> Q</a:t>
            </a:r>
            <a:r>
              <a:rPr lang="en-US" altLang="ja-JP" sz="1900" i="1" baseline="-25000" dirty="0" smtClean="0">
                <a:latin typeface="Times New Roman" pitchFamily="18" charset="0"/>
                <a:cs typeface="Times New Roman" pitchFamily="18" charset="0"/>
              </a:rPr>
              <a:t>t</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en-US" altLang="ja-JP" sz="1900" i="1" baseline="30000" dirty="0" smtClean="0">
                <a:latin typeface="Times New Roman" pitchFamily="18" charset="0"/>
                <a:cs typeface="Times New Roman" pitchFamily="18" charset="0"/>
              </a:rPr>
              <a:t>t</a:t>
            </a:r>
            <a:endParaRPr lang="en-US" altLang="ja-JP" sz="1900" dirty="0" smtClean="0"/>
          </a:p>
          <a:p>
            <a:pPr>
              <a:buNone/>
            </a:pPr>
            <a:r>
              <a:rPr lang="en-US" altLang="ja-JP" sz="1900" dirty="0" smtClean="0"/>
              <a:t>When V&gt; I, we cover the investment cost and a positive net profit is obtained,</a:t>
            </a:r>
            <a:r>
              <a:rPr lang="en-US" altLang="ja-JP" sz="1900" dirty="0" smtClean="0">
                <a:latin typeface="Times New Roman" pitchFamily="18" charset="0"/>
                <a:cs typeface="Times New Roman" pitchFamily="18" charset="0"/>
              </a:rPr>
              <a:t> so</a:t>
            </a:r>
            <a:r>
              <a:rPr lang="ja-JP" altLang="en-US" sz="1900" dirty="0" smtClean="0">
                <a:latin typeface="Times New Roman" pitchFamily="18" charset="0"/>
                <a:cs typeface="Times New Roman" pitchFamily="18" charset="0"/>
              </a:rPr>
              <a:t>　</a:t>
            </a:r>
            <a:r>
              <a:rPr lang="en-US" altLang="ja-JP" sz="1900" dirty="0" smtClean="0">
                <a:latin typeface="Times New Roman" pitchFamily="18" charset="0"/>
                <a:cs typeface="Times New Roman" pitchFamily="18" charset="0"/>
              </a:rPr>
              <a:t>this investment will be executed, </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a:t>
            </a:r>
            <a:r>
              <a:rPr lang="en-US" altLang="ja-JP" sz="1900" i="1" dirty="0" err="1" smtClean="0">
                <a:latin typeface="Times New Roman" pitchFamily="18" charset="0"/>
                <a:cs typeface="Times New Roman" pitchFamily="18" charset="0"/>
              </a:rPr>
              <a:t>i</a:t>
            </a:r>
            <a:endParaRPr lang="en-US" altLang="ja-JP" sz="1900" i="1" dirty="0" smtClean="0">
              <a:latin typeface="Times New Roman" pitchFamily="18" charset="0"/>
              <a:cs typeface="Times New Roman" pitchFamily="18" charset="0"/>
            </a:endParaRPr>
          </a:p>
          <a:p>
            <a:pPr>
              <a:buNone/>
            </a:pPr>
            <a:r>
              <a:rPr lang="en-US" altLang="ja-JP" sz="1900" dirty="0" smtClean="0">
                <a:latin typeface="Times New Roman" pitchFamily="18" charset="0"/>
                <a:cs typeface="Times New Roman" pitchFamily="18" charset="0"/>
              </a:rPr>
              <a:t>W</a:t>
            </a:r>
            <a:r>
              <a:rPr lang="en-US" altLang="ja-JP" sz="1900" dirty="0" smtClean="0"/>
              <a:t>hen V &lt;I, we cannot cover investment costs, so this investment will not be executed, </a:t>
            </a:r>
            <a:r>
              <a:rPr lang="en-US" altLang="ja-JP" sz="1900" i="1" dirty="0" smtClean="0"/>
              <a:t>r &lt;</a:t>
            </a:r>
            <a:r>
              <a:rPr lang="en-US" altLang="ja-JP" sz="1900" i="1" dirty="0" err="1" smtClean="0"/>
              <a:t>i</a:t>
            </a:r>
            <a:endParaRPr lang="en-US" altLang="ja-JP" sz="1900" i="1" dirty="0" smtClean="0"/>
          </a:p>
          <a:p>
            <a:pPr>
              <a:buNone/>
            </a:pPr>
            <a:r>
              <a:rPr lang="en-US" altLang="ja-JP" sz="1900" dirty="0" smtClean="0"/>
              <a:t>When the expected earnings in each period are the same, and </a:t>
            </a:r>
            <a:r>
              <a:rPr lang="en-US" altLang="ja-JP" sz="1900" i="1" dirty="0" smtClean="0"/>
              <a:t>n</a:t>
            </a:r>
            <a:r>
              <a:rPr lang="en-US" altLang="ja-JP" sz="1900" dirty="0" smtClean="0"/>
              <a:t> is infinite period</a:t>
            </a:r>
            <a:br>
              <a:rPr lang="en-US" altLang="ja-JP" sz="1900" dirty="0" smtClean="0"/>
            </a:br>
            <a:r>
              <a:rPr lang="en-US" altLang="ja-JP" sz="1900" i="1" dirty="0" smtClean="0">
                <a:latin typeface="Times New Roman" pitchFamily="18" charset="0"/>
                <a:cs typeface="Times New Roman" pitchFamily="18" charset="0"/>
              </a:rPr>
              <a:t> Q</a:t>
            </a:r>
            <a:r>
              <a:rPr lang="en-US" altLang="ja-JP" sz="1900" baseline="-250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en-US" altLang="ja-JP" sz="1900" baseline="-25000" dirty="0" smtClean="0">
                <a:latin typeface="Times New Roman" pitchFamily="18" charset="0"/>
                <a:cs typeface="Times New Roman" pitchFamily="18" charset="0"/>
              </a:rPr>
              <a:t>2</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i="1" dirty="0" err="1" smtClean="0">
                <a:latin typeface="Times New Roman" pitchFamily="18" charset="0"/>
                <a:cs typeface="Times New Roman" pitchFamily="18" charset="0"/>
              </a:rPr>
              <a:t>Q</a:t>
            </a:r>
            <a:r>
              <a:rPr lang="en-US" altLang="ja-JP" sz="1900" i="1" baseline="-25000" dirty="0" err="1" smtClean="0">
                <a:latin typeface="Times New Roman" pitchFamily="18" charset="0"/>
                <a:cs typeface="Times New Roman" pitchFamily="18" charset="0"/>
              </a:rPr>
              <a:t>n</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 </a:t>
            </a:r>
            <a:r>
              <a:rPr lang="en-US" altLang="ja-JP" sz="1900" dirty="0" smtClean="0">
                <a:latin typeface="Times New Roman" pitchFamily="18" charset="0"/>
                <a:cs typeface="Times New Roman" pitchFamily="18" charset="0"/>
              </a:rPr>
              <a:t>and</a:t>
            </a:r>
            <a:r>
              <a:rPr lang="en-US" altLang="ja-JP" sz="1900" i="1" dirty="0" smtClean="0">
                <a:latin typeface="Times New Roman" pitchFamily="18" charset="0"/>
                <a:cs typeface="Times New Roman" pitchFamily="18" charset="0"/>
              </a:rPr>
              <a:t> n</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 , </a:t>
            </a:r>
            <a:r>
              <a:rPr lang="en-US" altLang="ja-JP" sz="1900" dirty="0" smtClean="0"/>
              <a:t>⇒ infinite equal proportional series where the first term is </a:t>
            </a:r>
          </a:p>
          <a:p>
            <a:pPr>
              <a:buNone/>
            </a:pPr>
            <a:r>
              <a:rPr lang="en-US" altLang="ja-JP" sz="1900" dirty="0" smtClean="0"/>
              <a:t>       </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 </a:t>
            </a:r>
            <a:r>
              <a:rPr lang="en-US" altLang="ja-JP" sz="1900" dirty="0" smtClean="0"/>
              <a:t>and the common ratio is </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 ,</a:t>
            </a:r>
            <a:r>
              <a:rPr lang="en-US" altLang="ja-JP" sz="1900" dirty="0" smtClean="0"/>
              <a:t/>
            </a:r>
            <a:br>
              <a:rPr lang="en-US" altLang="ja-JP" sz="1900" dirty="0" smtClean="0"/>
            </a:br>
            <a:r>
              <a:rPr lang="en-US" altLang="ja-JP" sz="1900" i="1" dirty="0" smtClean="0">
                <a:latin typeface="Times New Roman" pitchFamily="18" charset="0"/>
                <a:cs typeface="Times New Roman" pitchFamily="18" charset="0"/>
              </a:rPr>
              <a:t>V</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I</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(1</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　　</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I</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Q</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V</a:t>
            </a:r>
          </a:p>
          <a:p>
            <a:pPr>
              <a:buNone/>
            </a:pPr>
            <a:r>
              <a:rPr lang="en-US" altLang="ja-JP" sz="1900" dirty="0" smtClean="0"/>
              <a:t>Execute investment plan in order of marginal efficiency ⇒ marginal efficiency </a:t>
            </a:r>
            <a:r>
              <a:rPr lang="en-US" altLang="ja-JP" sz="1900" i="1" dirty="0" smtClean="0"/>
              <a:t>r</a:t>
            </a:r>
            <a:r>
              <a:rPr lang="en-US" altLang="ja-JP" sz="1900" dirty="0" smtClean="0"/>
              <a:t> is a decreasing function of investment amount </a:t>
            </a:r>
            <a:r>
              <a:rPr lang="en-US" altLang="ja-JP" sz="1900" i="1" dirty="0" smtClean="0"/>
              <a:t>I</a:t>
            </a:r>
            <a:r>
              <a:rPr lang="en-US" altLang="ja-JP" sz="1900" dirty="0" smtClean="0"/>
              <a:t/>
            </a:r>
            <a:br>
              <a:rPr lang="en-US" altLang="ja-JP" sz="1900" dirty="0" smtClean="0"/>
            </a:br>
            <a:r>
              <a:rPr lang="en-US" altLang="ja-JP" sz="1900" dirty="0" smtClean="0"/>
              <a:t>Marginal efficiency drops as investment increases,</a:t>
            </a:r>
            <a:r>
              <a:rPr lang="en-US" altLang="ja-JP" sz="1900" dirty="0" smtClean="0">
                <a:latin typeface="Times New Roman" pitchFamily="18" charset="0"/>
                <a:cs typeface="Times New Roman" pitchFamily="18" charset="0"/>
              </a:rPr>
              <a:t>  </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I</a:t>
            </a:r>
            <a:r>
              <a:rPr lang="ja-JP" altLang="ja-JP" sz="1900" dirty="0" smtClean="0">
                <a:latin typeface="Times New Roman" pitchFamily="18" charset="0"/>
                <a:cs typeface="Times New Roman" pitchFamily="18" charset="0"/>
              </a:rPr>
              <a:t>）　</a:t>
            </a:r>
            <a:r>
              <a:rPr lang="en-US" altLang="ja-JP" sz="1900" i="1" dirty="0" err="1" smtClean="0">
                <a:latin typeface="Times New Roman" pitchFamily="18" charset="0"/>
                <a:cs typeface="Times New Roman" pitchFamily="18" charset="0"/>
              </a:rPr>
              <a:t>dr</a:t>
            </a:r>
            <a:r>
              <a:rPr lang="ja-JP" altLang="ja-JP" sz="1900" dirty="0" smtClean="0">
                <a:latin typeface="Times New Roman" pitchFamily="18" charset="0"/>
                <a:cs typeface="Times New Roman" pitchFamily="18" charset="0"/>
              </a:rPr>
              <a:t>／</a:t>
            </a:r>
            <a:r>
              <a:rPr lang="en-US" altLang="ja-JP" sz="1900" i="1" dirty="0" err="1" smtClean="0">
                <a:latin typeface="Times New Roman" pitchFamily="18" charset="0"/>
                <a:cs typeface="Times New Roman" pitchFamily="18" charset="0"/>
              </a:rPr>
              <a:t>dI</a:t>
            </a:r>
            <a:r>
              <a:rPr lang="ja-JP"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r</a:t>
            </a:r>
            <a:r>
              <a:rPr lang="en-US" altLang="ja-JP" sz="1900" dirty="0" smtClean="0">
                <a:latin typeface="Times New Roman" pitchFamily="18" charset="0"/>
                <a:cs typeface="Times New Roman" pitchFamily="18" charset="0"/>
              </a:rPr>
              <a:t>’(</a:t>
            </a:r>
            <a:r>
              <a:rPr lang="en-US" altLang="ja-JP" sz="1900" i="1" dirty="0" smtClean="0">
                <a:latin typeface="Times New Roman" pitchFamily="18" charset="0"/>
                <a:cs typeface="Times New Roman" pitchFamily="18" charset="0"/>
              </a:rPr>
              <a:t>I</a:t>
            </a:r>
            <a:r>
              <a:rPr lang="en-US" altLang="ja-JP" sz="1900" dirty="0" smtClean="0">
                <a:latin typeface="Times New Roman" pitchFamily="18" charset="0"/>
                <a:cs typeface="Times New Roman" pitchFamily="18" charset="0"/>
              </a:rPr>
              <a:t>)</a:t>
            </a:r>
            <a:r>
              <a:rPr lang="ja-JP" altLang="ja-JP" sz="1900" dirty="0" smtClean="0">
                <a:latin typeface="Times New Roman" pitchFamily="18" charset="0"/>
                <a:cs typeface="Times New Roman" pitchFamily="18" charset="0"/>
              </a:rPr>
              <a:t>＜</a:t>
            </a:r>
            <a:r>
              <a:rPr lang="en-US" altLang="ja-JP" sz="1900" dirty="0" smtClean="0">
                <a:latin typeface="Times New Roman" pitchFamily="18" charset="0"/>
                <a:cs typeface="Times New Roman" pitchFamily="18" charset="0"/>
              </a:rPr>
              <a:t>0</a:t>
            </a:r>
          </a:p>
          <a:p>
            <a:r>
              <a:rPr lang="ja-JP" altLang="ja-JP" sz="1900" b="1" dirty="0" smtClean="0">
                <a:latin typeface="+mj-ea"/>
                <a:ea typeface="+mj-ea"/>
                <a:cs typeface="Times New Roman" pitchFamily="18" charset="0"/>
              </a:rPr>
              <a:t>投資の限界効率⇒</a:t>
            </a:r>
            <a:r>
              <a:rPr lang="ja-JP" altLang="ja-JP" sz="1900" dirty="0" smtClean="0">
                <a:latin typeface="+mj-ea"/>
                <a:ea typeface="+mj-ea"/>
                <a:cs typeface="Times New Roman" pitchFamily="18" charset="0"/>
              </a:rPr>
              <a:t>投資費用は賄えるが、純利益はゼロ</a:t>
            </a:r>
            <a:r>
              <a:rPr lang="ja-JP" altLang="en-US" sz="1900" dirty="0" smtClean="0">
                <a:latin typeface="+mj-ea"/>
                <a:ea typeface="+mj-ea"/>
                <a:cs typeface="Times New Roman" pitchFamily="18" charset="0"/>
              </a:rPr>
              <a:t>。</a:t>
            </a:r>
            <a:endParaRPr lang="ja-JP" altLang="ja-JP" sz="1900" dirty="0" smtClean="0">
              <a:latin typeface="+mj-ea"/>
              <a:ea typeface="+mj-ea"/>
              <a:cs typeface="Times New Roman" pitchFamily="18" charset="0"/>
            </a:endParaRPr>
          </a:p>
          <a:p>
            <a:r>
              <a:rPr lang="ja-JP" altLang="ja-JP" sz="1900" dirty="0" smtClean="0">
                <a:latin typeface="+mj-ea"/>
                <a:ea typeface="+mj-ea"/>
                <a:cs typeface="Times New Roman" pitchFamily="18" charset="0"/>
              </a:rPr>
              <a:t>資本の限界効率</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＝市場利子率</a:t>
            </a:r>
            <a:r>
              <a:rPr lang="en-US" altLang="ja-JP" sz="1900" i="1" dirty="0" err="1" smtClean="0">
                <a:latin typeface="+mj-ea"/>
                <a:ea typeface="+mj-ea"/>
                <a:cs typeface="Times New Roman" pitchFamily="18" charset="0"/>
              </a:rPr>
              <a:t>i</a:t>
            </a:r>
            <a:endParaRPr lang="ja-JP" altLang="ja-JP" sz="1900" dirty="0" smtClean="0">
              <a:latin typeface="+mj-ea"/>
              <a:ea typeface="+mj-ea"/>
              <a:cs typeface="Times New Roman" pitchFamily="18" charset="0"/>
            </a:endParaRPr>
          </a:p>
          <a:p>
            <a:r>
              <a:rPr lang="en-US" altLang="ja-JP" sz="1900" dirty="0" smtClean="0">
                <a:latin typeface="+mj-ea"/>
                <a:ea typeface="+mj-ea"/>
                <a:cs typeface="Times New Roman" pitchFamily="18" charset="0"/>
              </a:rPr>
              <a:t>   </a:t>
            </a:r>
            <a:r>
              <a:rPr lang="ja-JP" altLang="ja-JP" sz="1900" dirty="0" smtClean="0">
                <a:latin typeface="+mj-ea"/>
                <a:ea typeface="+mj-ea"/>
                <a:cs typeface="Times New Roman" pitchFamily="18" charset="0"/>
              </a:rPr>
              <a:t>　</a:t>
            </a:r>
            <a:r>
              <a:rPr lang="en-US" altLang="ja-JP" sz="1900" i="1" dirty="0" smtClean="0">
                <a:latin typeface="+mj-ea"/>
                <a:ea typeface="+mj-ea"/>
                <a:cs typeface="Times New Roman" pitchFamily="18" charset="0"/>
              </a:rPr>
              <a:t>V</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I</a:t>
            </a:r>
            <a:r>
              <a:rPr lang="ja-JP" altLang="ja-JP" sz="1900" dirty="0" smtClean="0">
                <a:latin typeface="+mj-ea"/>
                <a:ea typeface="+mj-ea"/>
                <a:cs typeface="Times New Roman" pitchFamily="18" charset="0"/>
              </a:rPr>
              <a:t>＝</a:t>
            </a:r>
            <a:r>
              <a:rPr lang="en-US" altLang="ja-JP" sz="1900" dirty="0" err="1" smtClean="0">
                <a:latin typeface="+mj-ea"/>
                <a:ea typeface="+mj-ea"/>
                <a:cs typeface="Times New Roman" pitchFamily="18" charset="0"/>
              </a:rPr>
              <a:t>Σ</a:t>
            </a:r>
            <a:r>
              <a:rPr lang="en-US" altLang="ja-JP" sz="1900" i="1" baseline="-25000" dirty="0" err="1" smtClean="0">
                <a:latin typeface="+mj-ea"/>
                <a:ea typeface="+mj-ea"/>
                <a:cs typeface="Times New Roman" pitchFamily="18" charset="0"/>
              </a:rPr>
              <a:t>t</a:t>
            </a:r>
            <a:r>
              <a:rPr lang="ja-JP" altLang="ja-JP" sz="1900" baseline="-25000" dirty="0" smtClean="0">
                <a:latin typeface="+mj-ea"/>
                <a:ea typeface="+mj-ea"/>
                <a:cs typeface="Times New Roman" pitchFamily="18" charset="0"/>
              </a:rPr>
              <a:t>＝</a:t>
            </a:r>
            <a:r>
              <a:rPr lang="en-US" altLang="ja-JP" sz="1900" baseline="-25000" dirty="0" smtClean="0">
                <a:latin typeface="+mj-ea"/>
                <a:ea typeface="+mj-ea"/>
                <a:cs typeface="Times New Roman" pitchFamily="18" charset="0"/>
              </a:rPr>
              <a:t>1</a:t>
            </a:r>
            <a:r>
              <a:rPr lang="en-US" altLang="ja-JP" sz="1900" i="1" baseline="30000" dirty="0" smtClean="0">
                <a:latin typeface="+mj-ea"/>
                <a:ea typeface="+mj-ea"/>
                <a:cs typeface="Times New Roman" pitchFamily="18" charset="0"/>
              </a:rPr>
              <a:t>n</a:t>
            </a:r>
            <a:r>
              <a:rPr lang="en-US" altLang="ja-JP" sz="1900" i="1" dirty="0" smtClean="0">
                <a:latin typeface="+mj-ea"/>
                <a:ea typeface="+mj-ea"/>
                <a:cs typeface="Times New Roman" pitchFamily="18" charset="0"/>
              </a:rPr>
              <a:t> Q</a:t>
            </a:r>
            <a:r>
              <a:rPr lang="en-US" altLang="ja-JP" sz="1900" i="1" baseline="-25000" dirty="0" smtClean="0">
                <a:latin typeface="+mj-ea"/>
                <a:ea typeface="+mj-ea"/>
                <a:cs typeface="Times New Roman" pitchFamily="18" charset="0"/>
              </a:rPr>
              <a:t>t</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en-US" altLang="ja-JP" sz="1900" i="1" baseline="30000" dirty="0" smtClean="0">
                <a:latin typeface="+mj-ea"/>
                <a:ea typeface="+mj-ea"/>
                <a:cs typeface="Times New Roman" pitchFamily="18" charset="0"/>
              </a:rPr>
              <a:t>t</a:t>
            </a:r>
            <a:endParaRPr lang="ja-JP" altLang="ja-JP" sz="1900" dirty="0" smtClean="0">
              <a:latin typeface="+mj-ea"/>
              <a:ea typeface="+mj-ea"/>
              <a:cs typeface="Times New Roman" pitchFamily="18" charset="0"/>
            </a:endParaRPr>
          </a:p>
          <a:p>
            <a:r>
              <a:rPr lang="en-US" altLang="ja-JP" sz="1900" i="1" dirty="0" smtClean="0">
                <a:latin typeface="+mj-ea"/>
                <a:ea typeface="+mj-ea"/>
                <a:cs typeface="Times New Roman" pitchFamily="18" charset="0"/>
              </a:rPr>
              <a:t> V</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I</a:t>
            </a:r>
            <a:r>
              <a:rPr lang="ja-JP" altLang="ja-JP" sz="1900" dirty="0" smtClean="0">
                <a:latin typeface="+mj-ea"/>
                <a:ea typeface="+mj-ea"/>
                <a:cs typeface="Times New Roman" pitchFamily="18" charset="0"/>
              </a:rPr>
              <a:t>の時には投資費用を賄った上に、プラスの純利益が得られ、</a:t>
            </a:r>
            <a:r>
              <a:rPr lang="ja-JP" altLang="en-US" sz="1900" dirty="0" smtClean="0">
                <a:latin typeface="+mj-ea"/>
                <a:ea typeface="+mj-ea"/>
                <a:cs typeface="Times New Roman" pitchFamily="18" charset="0"/>
              </a:rPr>
              <a:t>投資を実行、</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i="1" dirty="0" err="1" smtClean="0">
                <a:latin typeface="+mj-ea"/>
                <a:ea typeface="+mj-ea"/>
                <a:cs typeface="Times New Roman" pitchFamily="18" charset="0"/>
              </a:rPr>
              <a:t>i</a:t>
            </a:r>
            <a:endParaRPr lang="ja-JP" altLang="ja-JP" sz="1900" dirty="0" smtClean="0">
              <a:latin typeface="+mj-ea"/>
              <a:ea typeface="+mj-ea"/>
              <a:cs typeface="Times New Roman" pitchFamily="18" charset="0"/>
            </a:endParaRPr>
          </a:p>
          <a:p>
            <a:r>
              <a:rPr lang="en-US" altLang="ja-JP" sz="1900" i="1" dirty="0" smtClean="0">
                <a:latin typeface="+mj-ea"/>
                <a:ea typeface="+mj-ea"/>
                <a:cs typeface="Times New Roman" pitchFamily="18" charset="0"/>
              </a:rPr>
              <a:t>V</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I</a:t>
            </a:r>
            <a:r>
              <a:rPr lang="ja-JP" altLang="ja-JP" sz="1900" dirty="0" smtClean="0">
                <a:latin typeface="+mj-ea"/>
                <a:ea typeface="+mj-ea"/>
                <a:cs typeface="Times New Roman" pitchFamily="18" charset="0"/>
              </a:rPr>
              <a:t>の時には投資費用は賄えないので、この投資は実行されず、</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i="1" dirty="0" err="1" smtClean="0">
                <a:latin typeface="+mj-ea"/>
                <a:ea typeface="+mj-ea"/>
                <a:cs typeface="Times New Roman" pitchFamily="18" charset="0"/>
              </a:rPr>
              <a:t>i</a:t>
            </a:r>
            <a:endParaRPr lang="en-US" altLang="ja-JP" sz="1900" i="1" dirty="0" smtClean="0">
              <a:latin typeface="+mj-ea"/>
              <a:ea typeface="+mj-ea"/>
              <a:cs typeface="Times New Roman" pitchFamily="18" charset="0"/>
            </a:endParaRPr>
          </a:p>
          <a:p>
            <a:r>
              <a:rPr lang="ja-JP" altLang="ja-JP" sz="1900" dirty="0" smtClean="0">
                <a:latin typeface="+mj-ea"/>
                <a:ea typeface="+mj-ea"/>
                <a:cs typeface="Times New Roman" pitchFamily="18" charset="0"/>
              </a:rPr>
              <a:t>各期の期待収益が同じで、</a:t>
            </a:r>
            <a:r>
              <a:rPr lang="en-US" altLang="ja-JP" sz="1900" i="1" dirty="0" smtClean="0">
                <a:latin typeface="+mj-ea"/>
                <a:ea typeface="+mj-ea"/>
                <a:cs typeface="Times New Roman" pitchFamily="18" charset="0"/>
              </a:rPr>
              <a:t>n</a:t>
            </a:r>
            <a:r>
              <a:rPr lang="ja-JP" altLang="ja-JP" sz="1900" dirty="0" smtClean="0">
                <a:latin typeface="+mj-ea"/>
                <a:ea typeface="+mj-ea"/>
                <a:cs typeface="Times New Roman" pitchFamily="18" charset="0"/>
              </a:rPr>
              <a:t>が無限期間という単純な場合</a:t>
            </a:r>
          </a:p>
          <a:p>
            <a:r>
              <a:rPr lang="en-US" altLang="ja-JP" sz="1900" i="1" dirty="0" smtClean="0">
                <a:latin typeface="+mj-ea"/>
                <a:ea typeface="+mj-ea"/>
                <a:cs typeface="Times New Roman" pitchFamily="18" charset="0"/>
              </a:rPr>
              <a:t>Q</a:t>
            </a:r>
            <a:r>
              <a:rPr lang="en-US" altLang="ja-JP" sz="1900" baseline="-250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en-US" altLang="ja-JP" sz="1900" baseline="-25000" dirty="0" smtClean="0">
                <a:latin typeface="+mj-ea"/>
                <a:ea typeface="+mj-ea"/>
                <a:cs typeface="Times New Roman" pitchFamily="18" charset="0"/>
              </a:rPr>
              <a:t>2</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i="1" dirty="0" err="1" smtClean="0">
                <a:latin typeface="+mj-ea"/>
                <a:ea typeface="+mj-ea"/>
                <a:cs typeface="Times New Roman" pitchFamily="18" charset="0"/>
              </a:rPr>
              <a:t>Q</a:t>
            </a:r>
            <a:r>
              <a:rPr lang="en-US" altLang="ja-JP" sz="1900" i="1" baseline="-25000" dirty="0" err="1" smtClean="0">
                <a:latin typeface="+mj-ea"/>
                <a:ea typeface="+mj-ea"/>
                <a:cs typeface="Times New Roman" pitchFamily="18" charset="0"/>
              </a:rPr>
              <a:t>n</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かつ</a:t>
            </a:r>
            <a:r>
              <a:rPr lang="en-US" altLang="ja-JP" sz="1900" i="1" dirty="0" smtClean="0">
                <a:latin typeface="+mj-ea"/>
                <a:ea typeface="+mj-ea"/>
                <a:cs typeface="Times New Roman" pitchFamily="18" charset="0"/>
              </a:rPr>
              <a:t>n</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で</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初項が</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で公比が</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の無限等比級数</a:t>
            </a:r>
          </a:p>
          <a:p>
            <a:r>
              <a:rPr lang="en-US" altLang="ja-JP" sz="1900" i="1" dirty="0" smtClean="0">
                <a:latin typeface="+mj-ea"/>
                <a:ea typeface="+mj-ea"/>
                <a:cs typeface="Times New Roman" pitchFamily="18" charset="0"/>
              </a:rPr>
              <a:t>V</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I</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(1</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　　</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I</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Q</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V</a:t>
            </a:r>
          </a:p>
          <a:p>
            <a:r>
              <a:rPr lang="ja-JP" altLang="ja-JP" sz="1900" dirty="0" smtClean="0">
                <a:latin typeface="+mj-ea"/>
                <a:ea typeface="+mj-ea"/>
                <a:cs typeface="Times New Roman" pitchFamily="18" charset="0"/>
              </a:rPr>
              <a:t>限界効率が高い順に投資計画を実行⇒限界効率</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は投資額</a:t>
            </a:r>
            <a:r>
              <a:rPr lang="en-US" altLang="ja-JP" sz="1900" i="1" dirty="0" smtClean="0">
                <a:latin typeface="+mj-ea"/>
                <a:ea typeface="+mj-ea"/>
                <a:cs typeface="Times New Roman" pitchFamily="18" charset="0"/>
              </a:rPr>
              <a:t>I</a:t>
            </a:r>
            <a:r>
              <a:rPr lang="ja-JP" altLang="ja-JP" sz="1900" dirty="0" smtClean="0">
                <a:latin typeface="+mj-ea"/>
                <a:ea typeface="+mj-ea"/>
                <a:cs typeface="Times New Roman" pitchFamily="18" charset="0"/>
              </a:rPr>
              <a:t>の減少関数</a:t>
            </a:r>
          </a:p>
          <a:p>
            <a:r>
              <a:rPr lang="ja-JP" altLang="ja-JP" sz="1900" dirty="0" smtClean="0">
                <a:latin typeface="+mj-ea"/>
                <a:ea typeface="+mj-ea"/>
                <a:cs typeface="Times New Roman" pitchFamily="18" charset="0"/>
              </a:rPr>
              <a:t>投資額が増えるにつれて限界効率は低下</a:t>
            </a:r>
            <a:r>
              <a:rPr lang="en-US" altLang="ja-JP" sz="1900" dirty="0" smtClean="0">
                <a:latin typeface="+mj-ea"/>
                <a:ea typeface="+mj-ea"/>
                <a:cs typeface="Times New Roman" pitchFamily="18" charset="0"/>
              </a:rPr>
              <a:t>,  </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I</a:t>
            </a:r>
            <a:r>
              <a:rPr lang="ja-JP" altLang="ja-JP" sz="1900" dirty="0" smtClean="0">
                <a:latin typeface="+mj-ea"/>
                <a:ea typeface="+mj-ea"/>
                <a:cs typeface="Times New Roman" pitchFamily="18" charset="0"/>
              </a:rPr>
              <a:t>）　</a:t>
            </a:r>
            <a:r>
              <a:rPr lang="en-US" altLang="ja-JP" sz="1900" i="1" dirty="0" err="1" smtClean="0">
                <a:latin typeface="+mj-ea"/>
                <a:ea typeface="+mj-ea"/>
                <a:cs typeface="Times New Roman" pitchFamily="18" charset="0"/>
              </a:rPr>
              <a:t>dr</a:t>
            </a:r>
            <a:r>
              <a:rPr lang="ja-JP" altLang="ja-JP" sz="1900" dirty="0" smtClean="0">
                <a:latin typeface="+mj-ea"/>
                <a:ea typeface="+mj-ea"/>
                <a:cs typeface="Times New Roman" pitchFamily="18" charset="0"/>
              </a:rPr>
              <a:t>／</a:t>
            </a:r>
            <a:r>
              <a:rPr lang="en-US" altLang="ja-JP" sz="1900" i="1" dirty="0" err="1" smtClean="0">
                <a:latin typeface="+mj-ea"/>
                <a:ea typeface="+mj-ea"/>
                <a:cs typeface="Times New Roman" pitchFamily="18" charset="0"/>
              </a:rPr>
              <a:t>dI</a:t>
            </a:r>
            <a:r>
              <a:rPr lang="ja-JP"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r</a:t>
            </a:r>
            <a:r>
              <a:rPr lang="en-US" altLang="ja-JP" sz="1900" dirty="0" smtClean="0">
                <a:latin typeface="+mj-ea"/>
                <a:ea typeface="+mj-ea"/>
                <a:cs typeface="Times New Roman" pitchFamily="18" charset="0"/>
              </a:rPr>
              <a:t>’(</a:t>
            </a:r>
            <a:r>
              <a:rPr lang="en-US" altLang="ja-JP" sz="1900" i="1" dirty="0" smtClean="0">
                <a:latin typeface="+mj-ea"/>
                <a:ea typeface="+mj-ea"/>
                <a:cs typeface="Times New Roman" pitchFamily="18" charset="0"/>
              </a:rPr>
              <a:t>I</a:t>
            </a:r>
            <a:r>
              <a:rPr lang="en-US" altLang="ja-JP" sz="1900" dirty="0" smtClean="0">
                <a:latin typeface="+mj-ea"/>
                <a:ea typeface="+mj-ea"/>
                <a:cs typeface="Times New Roman" pitchFamily="18" charset="0"/>
              </a:rPr>
              <a:t>)</a:t>
            </a:r>
            <a:r>
              <a:rPr lang="ja-JP" altLang="ja-JP" sz="1900" dirty="0" smtClean="0">
                <a:latin typeface="+mj-ea"/>
                <a:ea typeface="+mj-ea"/>
                <a:cs typeface="Times New Roman" pitchFamily="18" charset="0"/>
              </a:rPr>
              <a:t>＜</a:t>
            </a:r>
            <a:r>
              <a:rPr lang="en-US" altLang="ja-JP" sz="1900" dirty="0" smtClean="0">
                <a:latin typeface="+mj-ea"/>
                <a:ea typeface="+mj-ea"/>
                <a:cs typeface="Times New Roman" pitchFamily="18" charset="0"/>
              </a:rPr>
              <a:t>0</a:t>
            </a:r>
            <a:endParaRPr lang="ja-JP" altLang="ja-JP" sz="1900" dirty="0" smtClean="0">
              <a:latin typeface="+mj-ea"/>
              <a:ea typeface="+mj-ea"/>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476672"/>
          </a:xfrm>
        </p:spPr>
        <p:txBody>
          <a:bodyPr>
            <a:normAutofit fontScale="90000"/>
          </a:bodyPr>
          <a:lstStyle/>
          <a:p>
            <a:r>
              <a:rPr lang="ja-JP" altLang="ja-JP" sz="2800" b="1" dirty="0" smtClean="0"/>
              <a:t>  </a:t>
            </a:r>
            <a:r>
              <a:rPr lang="ja-JP" altLang="ja-JP" sz="1800" b="1" dirty="0" smtClean="0"/>
              <a:t>５</a:t>
            </a:r>
            <a:r>
              <a:rPr lang="en-US" altLang="ja-JP" sz="1800" b="1" dirty="0" smtClean="0"/>
              <a:t>C</a:t>
            </a:r>
            <a:r>
              <a:rPr lang="ja-JP" altLang="ja-JP" sz="1800" b="1" dirty="0" err="1" smtClean="0"/>
              <a:t>．</a:t>
            </a:r>
            <a:r>
              <a:rPr lang="en-US" altLang="ja-JP" sz="1800" b="1" dirty="0" smtClean="0"/>
              <a:t>Marginal </a:t>
            </a:r>
            <a:r>
              <a:rPr lang="en-US" altLang="ja-JP" sz="1800" b="1" dirty="0" smtClean="0"/>
              <a:t>Efficiency of Investment in Multi-period </a:t>
            </a:r>
            <a:r>
              <a:rPr lang="en-US" altLang="ja-JP" sz="1800" b="1" dirty="0" smtClean="0"/>
              <a:t>Model</a:t>
            </a:r>
            <a:br>
              <a:rPr lang="en-US" altLang="ja-JP" sz="1800" b="1" dirty="0" smtClean="0"/>
            </a:br>
            <a:r>
              <a:rPr lang="ja-JP" altLang="ja-JP" sz="1800" b="1" dirty="0" smtClean="0"/>
              <a:t>多期間モデルにおける投資の限界効率</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548680"/>
            <a:ext cx="9144000" cy="6166445"/>
          </a:xfrm>
        </p:spPr>
        <p:txBody>
          <a:bodyPr>
            <a:normAutofit lnSpcReduction="10000"/>
          </a:bodyPr>
          <a:lstStyle/>
          <a:p>
            <a:pPr>
              <a:buNone/>
            </a:pPr>
            <a:r>
              <a:rPr lang="en-US" altLang="ja-JP" sz="1800" b="1" dirty="0" smtClean="0"/>
              <a:t>Schedule </a:t>
            </a:r>
            <a:r>
              <a:rPr lang="en-US" altLang="ja-JP" sz="1800" b="1" dirty="0" smtClean="0"/>
              <a:t>of marginal efficiency of investment</a:t>
            </a:r>
          </a:p>
          <a:p>
            <a:pPr>
              <a:buNone/>
            </a:pPr>
            <a:r>
              <a:rPr lang="en-US" altLang="ja-JP" sz="1800" b="1" dirty="0" smtClean="0"/>
              <a:t>Marginal efficiency of capital </a:t>
            </a:r>
            <a:r>
              <a:rPr lang="en-US" altLang="ja-JP" sz="1800" b="1" i="1" dirty="0" smtClean="0"/>
              <a:t>r</a:t>
            </a:r>
            <a:r>
              <a:rPr lang="en-US" altLang="ja-JP" sz="1800" b="1" dirty="0" smtClean="0"/>
              <a:t> </a:t>
            </a:r>
            <a:r>
              <a:rPr lang="en-US" altLang="ja-JP" sz="1800" dirty="0" smtClean="0"/>
              <a:t>= market interest rate </a:t>
            </a:r>
            <a:r>
              <a:rPr lang="en-US" altLang="ja-JP" sz="1800" i="1" dirty="0" smtClean="0">
                <a:latin typeface="Times New Roman" pitchFamily="18" charset="0"/>
                <a:cs typeface="Times New Roman" pitchFamily="18" charset="0"/>
              </a:rPr>
              <a:t> i</a:t>
            </a:r>
            <a:r>
              <a:rPr lang="en-US" altLang="ja-JP" sz="1800" baseline="-25000" dirty="0" smtClean="0">
                <a:latin typeface="Times New Roman" pitchFamily="18" charset="0"/>
                <a:cs typeface="Times New Roman" pitchFamily="18" charset="0"/>
              </a:rPr>
              <a:t>0</a:t>
            </a:r>
            <a:r>
              <a:rPr lang="en-US" altLang="ja-JP" sz="1800" i="1" dirty="0" smtClean="0"/>
              <a:t> </a:t>
            </a:r>
            <a:r>
              <a:rPr lang="en-US" altLang="ja-JP" sz="1800" dirty="0" smtClean="0"/>
              <a:t>⇒ Optimal level of investment </a:t>
            </a:r>
            <a:r>
              <a:rPr lang="en-US" altLang="ja-JP" sz="1800" i="1" dirty="0" smtClean="0">
                <a:latin typeface="Times New Roman" pitchFamily="18" charset="0"/>
                <a:cs typeface="Times New Roman" pitchFamily="18" charset="0"/>
              </a:rPr>
              <a:t>I</a:t>
            </a:r>
            <a:r>
              <a:rPr lang="en-US" altLang="ja-JP" sz="1800" baseline="-25000" dirty="0" smtClean="0">
                <a:latin typeface="Times New Roman" pitchFamily="18" charset="0"/>
                <a:cs typeface="Times New Roman" pitchFamily="18" charset="0"/>
              </a:rPr>
              <a:t>0 </a:t>
            </a:r>
            <a:r>
              <a:rPr lang="en-US" altLang="ja-JP" sz="1800" dirty="0" smtClean="0"/>
              <a:t>is decided </a:t>
            </a:r>
          </a:p>
          <a:p>
            <a:pPr>
              <a:buNone/>
            </a:pPr>
            <a:r>
              <a:rPr lang="en-US" altLang="ja-JP" sz="1800" dirty="0" smtClean="0"/>
              <a:t>Investment </a:t>
            </a:r>
            <a:r>
              <a:rPr lang="en-US" altLang="ja-JP" sz="1800" i="1" dirty="0" smtClean="0"/>
              <a:t>I</a:t>
            </a:r>
            <a:r>
              <a:rPr lang="en-US" altLang="ja-JP" sz="1800" dirty="0" smtClean="0"/>
              <a:t> is a decreasing function of market interest rate</a:t>
            </a:r>
            <a:r>
              <a:rPr lang="en-US" altLang="ja-JP" sz="1800" i="1" dirty="0" smtClean="0"/>
              <a:t> </a:t>
            </a:r>
            <a:r>
              <a:rPr lang="en-US" altLang="ja-JP" sz="1800" i="1" dirty="0" err="1" smtClean="0"/>
              <a:t>i</a:t>
            </a:r>
            <a:endParaRPr lang="en-US" altLang="ja-JP" sz="1800" dirty="0" smtClean="0"/>
          </a:p>
          <a:p>
            <a:pPr>
              <a:buNone/>
            </a:pPr>
            <a:r>
              <a:rPr lang="en-US" altLang="ja-JP" sz="1800" dirty="0" smtClean="0"/>
              <a:t>Market interest rate</a:t>
            </a:r>
            <a:r>
              <a:rPr lang="en-US" altLang="ja-JP" sz="1800" i="1" dirty="0" smtClean="0"/>
              <a:t> </a:t>
            </a:r>
            <a:r>
              <a:rPr lang="en-US" altLang="ja-JP" sz="1800" i="1" dirty="0" err="1" smtClean="0"/>
              <a:t>i</a:t>
            </a:r>
            <a:r>
              <a:rPr lang="en-US" altLang="ja-JP" sz="1800" i="1" dirty="0" smtClean="0"/>
              <a:t> </a:t>
            </a:r>
            <a:r>
              <a:rPr lang="en-US" altLang="ja-JP" sz="1800" dirty="0" smtClean="0"/>
              <a:t>is the cost of capital due to borrowing</a:t>
            </a:r>
            <a:br>
              <a:rPr lang="en-US" altLang="ja-JP" sz="1800" dirty="0" smtClean="0"/>
            </a:br>
            <a:r>
              <a:rPr lang="en-US" altLang="ja-JP" sz="1800" i="1" dirty="0" smtClean="0">
                <a:latin typeface="Times New Roman" pitchFamily="18" charset="0"/>
                <a:cs typeface="Times New Roman" pitchFamily="18" charset="0"/>
              </a:rPr>
              <a:t> I</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I</a:t>
            </a:r>
            <a:r>
              <a:rPr lang="ja-JP" altLang="ja-JP" sz="1800" dirty="0" smtClean="0">
                <a:latin typeface="Times New Roman" pitchFamily="18" charset="0"/>
                <a:cs typeface="Times New Roman" pitchFamily="18" charset="0"/>
              </a:rPr>
              <a:t>（</a:t>
            </a:r>
            <a:r>
              <a:rPr lang="en-US" altLang="ja-JP" sz="1800" dirty="0" err="1" smtClean="0">
                <a:latin typeface="Times New Roman" pitchFamily="18" charset="0"/>
                <a:cs typeface="Times New Roman" pitchFamily="18" charset="0"/>
              </a:rPr>
              <a:t>i</a:t>
            </a:r>
            <a:r>
              <a:rPr lang="ja-JP" altLang="ja-JP" sz="1800" dirty="0" smtClean="0">
                <a:latin typeface="Times New Roman" pitchFamily="18" charset="0"/>
                <a:cs typeface="Times New Roman" pitchFamily="18" charset="0"/>
              </a:rPr>
              <a:t>）　</a:t>
            </a:r>
            <a:r>
              <a:rPr lang="en-US" altLang="ja-JP" sz="1800" i="1" dirty="0" err="1" smtClean="0">
                <a:latin typeface="Times New Roman" pitchFamily="18" charset="0"/>
                <a:cs typeface="Times New Roman" pitchFamily="18" charset="0"/>
              </a:rPr>
              <a:t>dI</a:t>
            </a:r>
            <a:r>
              <a:rPr lang="ja-JP" altLang="ja-JP" sz="1800" dirty="0" smtClean="0">
                <a:latin typeface="Times New Roman" pitchFamily="18" charset="0"/>
                <a:cs typeface="Times New Roman" pitchFamily="18" charset="0"/>
              </a:rPr>
              <a:t>／</a:t>
            </a:r>
            <a:r>
              <a:rPr lang="en-US" altLang="ja-JP" sz="1800" i="1" dirty="0" err="1" smtClean="0">
                <a:latin typeface="Times New Roman" pitchFamily="18" charset="0"/>
                <a:cs typeface="Times New Roman" pitchFamily="18" charset="0"/>
              </a:rPr>
              <a:t>di</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I</a:t>
            </a:r>
            <a:r>
              <a:rPr lang="en-US" altLang="ja-JP" sz="1800" dirty="0" smtClean="0">
                <a:latin typeface="Times New Roman" pitchFamily="18" charset="0"/>
                <a:cs typeface="Times New Roman" pitchFamily="18" charset="0"/>
              </a:rPr>
              <a:t>’</a:t>
            </a:r>
            <a:r>
              <a:rPr lang="ja-JP" altLang="ja-JP" sz="1800" dirty="0" smtClean="0">
                <a:latin typeface="Times New Roman" pitchFamily="18" charset="0"/>
                <a:cs typeface="Times New Roman" pitchFamily="18" charset="0"/>
              </a:rPr>
              <a:t>（</a:t>
            </a:r>
            <a:r>
              <a:rPr lang="en-US" altLang="ja-JP" sz="1800" i="1" dirty="0" err="1" smtClean="0">
                <a:latin typeface="Times New Roman" pitchFamily="18" charset="0"/>
                <a:cs typeface="Times New Roman" pitchFamily="18" charset="0"/>
              </a:rPr>
              <a:t>i</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0 </a:t>
            </a:r>
            <a:endParaRPr lang="en-US" altLang="ja-JP" sz="1800" dirty="0" smtClean="0"/>
          </a:p>
          <a:p>
            <a:pPr>
              <a:buNone/>
            </a:pPr>
            <a:r>
              <a:rPr lang="en-US" altLang="ja-JP" sz="1800" dirty="0" smtClean="0"/>
              <a:t>⇒ </a:t>
            </a:r>
            <a:r>
              <a:rPr lang="en-US" altLang="ja-JP" sz="1800" b="1" dirty="0" smtClean="0"/>
              <a:t>Investment function </a:t>
            </a:r>
            <a:r>
              <a:rPr lang="en-US" altLang="ja-JP" sz="1800" dirty="0" smtClean="0"/>
              <a:t>is derived from the marginal efficiency of investment</a:t>
            </a:r>
          </a:p>
          <a:p>
            <a:pPr>
              <a:buNone/>
            </a:pPr>
            <a:r>
              <a:rPr lang="en-US" altLang="ja-JP" sz="1800" dirty="0" smtClean="0"/>
              <a:t>As investment I is increased, the investment amount increases and the marginal efficiency decreases, so the risk associated with investment also increases</a:t>
            </a:r>
          </a:p>
          <a:p>
            <a:pPr>
              <a:buNone/>
            </a:pPr>
            <a:r>
              <a:rPr lang="en-US" altLang="ja-JP" sz="1800" dirty="0" smtClean="0"/>
              <a:t>      → add risk premium</a:t>
            </a:r>
            <a:r>
              <a:rPr lang="en-US" altLang="ja-JP" sz="1800" dirty="0" smtClean="0">
                <a:latin typeface="Times New Roman" pitchFamily="18" charset="0"/>
                <a:cs typeface="Times New Roman" pitchFamily="18" charset="0"/>
              </a:rPr>
              <a:t> γ </a:t>
            </a:r>
            <a:r>
              <a:rPr lang="en-US" altLang="ja-JP" sz="1800" dirty="0" smtClean="0"/>
              <a:t>to market interest rate</a:t>
            </a:r>
            <a:br>
              <a:rPr lang="en-US" altLang="ja-JP" sz="1800" dirty="0" smtClean="0"/>
            </a:br>
            <a:r>
              <a:rPr lang="en-US" altLang="ja-JP" sz="1800" dirty="0" smtClean="0"/>
              <a:t>⇒ The curve representing capital cost shifts upward as </a:t>
            </a:r>
            <a:r>
              <a:rPr lang="en-US" altLang="ja-JP" sz="1800" i="1" dirty="0" smtClean="0">
                <a:latin typeface="Times New Roman" pitchFamily="18" charset="0"/>
                <a:cs typeface="Times New Roman" pitchFamily="18" charset="0"/>
              </a:rPr>
              <a:t>i</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γ</a:t>
            </a:r>
          </a:p>
          <a:p>
            <a:r>
              <a:rPr lang="ja-JP" altLang="ja-JP" sz="1800" b="1" dirty="0" smtClean="0">
                <a:latin typeface="+mj-ea"/>
                <a:ea typeface="+mj-ea"/>
                <a:cs typeface="Times New Roman" pitchFamily="18" charset="0"/>
              </a:rPr>
              <a:t>投資の限界効率表</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schedule of marginal efficiency of investment </a:t>
            </a:r>
            <a:r>
              <a:rPr lang="ja-JP" altLang="ja-JP" sz="1800" dirty="0" smtClean="0">
                <a:latin typeface="+mj-ea"/>
                <a:ea typeface="+mj-ea"/>
                <a:cs typeface="Times New Roman" pitchFamily="18" charset="0"/>
              </a:rPr>
              <a:t>）</a:t>
            </a:r>
          </a:p>
          <a:p>
            <a:r>
              <a:rPr lang="ja-JP" altLang="en-US" sz="1800" dirty="0" smtClean="0">
                <a:latin typeface="+mj-ea"/>
                <a:ea typeface="+mj-ea"/>
                <a:cs typeface="Times New Roman" pitchFamily="18" charset="0"/>
              </a:rPr>
              <a:t>限界効率</a:t>
            </a:r>
            <a:r>
              <a:rPr lang="en-US" altLang="ja-JP" sz="1800" i="1" dirty="0" smtClean="0">
                <a:latin typeface="+mj-ea"/>
                <a:ea typeface="+mj-ea"/>
                <a:cs typeface="Times New Roman" pitchFamily="18" charset="0"/>
              </a:rPr>
              <a:t>r</a:t>
            </a:r>
            <a:r>
              <a:rPr lang="ja-JP" altLang="en-US" sz="1800" dirty="0" smtClean="0">
                <a:latin typeface="+mj-ea"/>
                <a:ea typeface="+mj-ea"/>
                <a:cs typeface="Times New Roman" pitchFamily="18" charset="0"/>
              </a:rPr>
              <a:t>＝</a:t>
            </a:r>
            <a:r>
              <a:rPr lang="ja-JP" altLang="ja-JP" sz="1800" dirty="0" smtClean="0">
                <a:latin typeface="+mj-ea"/>
                <a:ea typeface="+mj-ea"/>
                <a:cs typeface="Times New Roman" pitchFamily="18" charset="0"/>
              </a:rPr>
              <a:t>市場利子率</a:t>
            </a:r>
            <a:r>
              <a:rPr lang="en-US" altLang="ja-JP" sz="1800" i="1" dirty="0" smtClean="0">
                <a:latin typeface="+mj-ea"/>
                <a:ea typeface="+mj-ea"/>
                <a:cs typeface="Times New Roman" pitchFamily="18" charset="0"/>
              </a:rPr>
              <a:t>i</a:t>
            </a:r>
            <a:r>
              <a:rPr lang="en-US" altLang="ja-JP" sz="1800" baseline="-25000" dirty="0" smtClean="0">
                <a:latin typeface="+mj-ea"/>
                <a:ea typeface="+mj-ea"/>
                <a:cs typeface="Times New Roman" pitchFamily="18" charset="0"/>
              </a:rPr>
              <a:t>0</a:t>
            </a:r>
            <a:r>
              <a:rPr lang="ja-JP" altLang="en-US" sz="1800" dirty="0" smtClean="0">
                <a:latin typeface="+mj-ea"/>
                <a:ea typeface="+mj-ea"/>
                <a:cs typeface="Times New Roman" pitchFamily="18" charset="0"/>
              </a:rPr>
              <a:t>の所に、</a:t>
            </a:r>
            <a:r>
              <a:rPr lang="ja-JP" altLang="ja-JP" sz="1800" dirty="0" smtClean="0">
                <a:latin typeface="+mj-ea"/>
                <a:ea typeface="+mj-ea"/>
                <a:cs typeface="Times New Roman" pitchFamily="18" charset="0"/>
              </a:rPr>
              <a:t>投資の最適水準は</a:t>
            </a:r>
            <a:r>
              <a:rPr lang="en-US" altLang="ja-JP" sz="1800" i="1" dirty="0" smtClean="0">
                <a:latin typeface="+mj-ea"/>
                <a:ea typeface="+mj-ea"/>
                <a:cs typeface="Times New Roman" pitchFamily="18" charset="0"/>
              </a:rPr>
              <a:t>I</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に決定</a:t>
            </a:r>
          </a:p>
          <a:p>
            <a:r>
              <a:rPr lang="ja-JP" altLang="ja-JP" sz="1800" dirty="0" smtClean="0">
                <a:latin typeface="+mj-ea"/>
                <a:ea typeface="+mj-ea"/>
                <a:cs typeface="Times New Roman" pitchFamily="18" charset="0"/>
              </a:rPr>
              <a:t>投資</a:t>
            </a:r>
            <a:r>
              <a:rPr lang="en-US" altLang="ja-JP" sz="1800" i="1" dirty="0" smtClean="0">
                <a:latin typeface="+mj-ea"/>
                <a:ea typeface="+mj-ea"/>
                <a:cs typeface="Times New Roman" pitchFamily="18" charset="0"/>
              </a:rPr>
              <a:t>I</a:t>
            </a:r>
            <a:r>
              <a:rPr lang="ja-JP" altLang="ja-JP" sz="1800" dirty="0" smtClean="0">
                <a:latin typeface="+mj-ea"/>
                <a:ea typeface="+mj-ea"/>
                <a:cs typeface="Times New Roman" pitchFamily="18" charset="0"/>
              </a:rPr>
              <a:t>は市場利子率</a:t>
            </a:r>
            <a:r>
              <a:rPr lang="en-US" altLang="ja-JP" sz="1800" i="1" dirty="0" err="1" smtClean="0">
                <a:latin typeface="+mj-ea"/>
                <a:ea typeface="+mj-ea"/>
                <a:cs typeface="Times New Roman" pitchFamily="18" charset="0"/>
              </a:rPr>
              <a:t>i</a:t>
            </a:r>
            <a:r>
              <a:rPr lang="ja-JP" altLang="ja-JP" sz="1800" dirty="0" smtClean="0">
                <a:latin typeface="+mj-ea"/>
                <a:ea typeface="+mj-ea"/>
                <a:cs typeface="Times New Roman" pitchFamily="18" charset="0"/>
              </a:rPr>
              <a:t>の減少関数</a:t>
            </a:r>
          </a:p>
          <a:p>
            <a:r>
              <a:rPr lang="ja-JP" altLang="ja-JP" sz="1800" dirty="0" smtClean="0">
                <a:latin typeface="+mj-ea"/>
                <a:ea typeface="+mj-ea"/>
                <a:cs typeface="Times New Roman" pitchFamily="18" charset="0"/>
              </a:rPr>
              <a:t>市場利子率</a:t>
            </a:r>
            <a:r>
              <a:rPr lang="en-US" altLang="ja-JP" sz="1800" dirty="0" err="1" smtClean="0">
                <a:latin typeface="+mj-ea"/>
                <a:ea typeface="+mj-ea"/>
                <a:cs typeface="Times New Roman" pitchFamily="18" charset="0"/>
              </a:rPr>
              <a:t>i</a:t>
            </a:r>
            <a:r>
              <a:rPr lang="en-US" altLang="ja-JP" sz="1800" i="1" dirty="0" smtClean="0">
                <a:latin typeface="+mj-ea"/>
                <a:ea typeface="+mj-ea"/>
                <a:cs typeface="Times New Roman" pitchFamily="18" charset="0"/>
              </a:rPr>
              <a:t> </a:t>
            </a:r>
            <a:r>
              <a:rPr lang="ja-JP" altLang="ja-JP" sz="1800" dirty="0" smtClean="0">
                <a:latin typeface="+mj-ea"/>
                <a:ea typeface="+mj-ea"/>
                <a:cs typeface="Times New Roman" pitchFamily="18" charset="0"/>
              </a:rPr>
              <a:t>は借入による資本調達のコスト</a:t>
            </a:r>
          </a:p>
          <a:p>
            <a:r>
              <a:rPr lang="ja-JP" altLang="ja-JP" sz="1800" dirty="0" smtClean="0">
                <a:latin typeface="+mj-ea"/>
                <a:ea typeface="+mj-ea"/>
                <a:cs typeface="Times New Roman" pitchFamily="18" charset="0"/>
              </a:rPr>
              <a:t>　　</a:t>
            </a:r>
            <a:r>
              <a:rPr lang="en-US" altLang="ja-JP" sz="1800" i="1" dirty="0" smtClean="0">
                <a:latin typeface="+mj-ea"/>
                <a:ea typeface="+mj-ea"/>
                <a:cs typeface="Times New Roman" pitchFamily="18" charset="0"/>
              </a:rPr>
              <a:t>I</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I</a:t>
            </a:r>
            <a:r>
              <a:rPr lang="ja-JP" altLang="ja-JP" sz="1800" dirty="0" smtClean="0">
                <a:latin typeface="+mj-ea"/>
                <a:ea typeface="+mj-ea"/>
                <a:cs typeface="Times New Roman" pitchFamily="18" charset="0"/>
              </a:rPr>
              <a:t>（</a:t>
            </a:r>
            <a:r>
              <a:rPr lang="en-US" altLang="ja-JP" sz="1800" dirty="0" err="1" smtClean="0">
                <a:latin typeface="+mj-ea"/>
                <a:ea typeface="+mj-ea"/>
                <a:cs typeface="Times New Roman" pitchFamily="18" charset="0"/>
              </a:rPr>
              <a:t>i</a:t>
            </a:r>
            <a:r>
              <a:rPr lang="ja-JP" altLang="ja-JP" sz="1800" dirty="0" smtClean="0">
                <a:latin typeface="+mj-ea"/>
                <a:ea typeface="+mj-ea"/>
                <a:cs typeface="Times New Roman" pitchFamily="18" charset="0"/>
              </a:rPr>
              <a:t>）　</a:t>
            </a:r>
            <a:r>
              <a:rPr lang="en-US" altLang="ja-JP" sz="1800" i="1" dirty="0" err="1" smtClean="0">
                <a:latin typeface="+mj-ea"/>
                <a:ea typeface="+mj-ea"/>
                <a:cs typeface="Times New Roman" pitchFamily="18" charset="0"/>
              </a:rPr>
              <a:t>dI</a:t>
            </a:r>
            <a:r>
              <a:rPr lang="ja-JP" altLang="ja-JP" sz="1800" dirty="0" smtClean="0">
                <a:latin typeface="+mj-ea"/>
                <a:ea typeface="+mj-ea"/>
                <a:cs typeface="Times New Roman" pitchFamily="18" charset="0"/>
              </a:rPr>
              <a:t>／</a:t>
            </a:r>
            <a:r>
              <a:rPr lang="en-US" altLang="ja-JP" sz="1800" i="1" dirty="0" err="1" smtClean="0">
                <a:latin typeface="+mj-ea"/>
                <a:ea typeface="+mj-ea"/>
                <a:cs typeface="Times New Roman" pitchFamily="18" charset="0"/>
              </a:rPr>
              <a:t>di</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I</a:t>
            </a:r>
            <a:r>
              <a:rPr lang="en-US" altLang="ja-JP" sz="1800" dirty="0" smtClean="0">
                <a:latin typeface="+mj-ea"/>
                <a:ea typeface="+mj-ea"/>
                <a:cs typeface="Times New Roman" pitchFamily="18" charset="0"/>
              </a:rPr>
              <a:t>’</a:t>
            </a:r>
            <a:r>
              <a:rPr lang="ja-JP" altLang="ja-JP" sz="1800" dirty="0" smtClean="0">
                <a:latin typeface="+mj-ea"/>
                <a:ea typeface="+mj-ea"/>
                <a:cs typeface="Times New Roman" pitchFamily="18" charset="0"/>
              </a:rPr>
              <a:t>（</a:t>
            </a:r>
            <a:r>
              <a:rPr lang="en-US" altLang="ja-JP" sz="1800" i="1" dirty="0" err="1" smtClean="0">
                <a:latin typeface="+mj-ea"/>
                <a:ea typeface="+mj-ea"/>
                <a:cs typeface="Times New Roman" pitchFamily="18" charset="0"/>
              </a:rPr>
              <a:t>i</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0</a:t>
            </a:r>
            <a:endParaRPr lang="ja-JP" altLang="ja-JP" sz="1800" dirty="0" smtClean="0">
              <a:latin typeface="+mj-ea"/>
              <a:ea typeface="+mj-ea"/>
              <a:cs typeface="Times New Roman" pitchFamily="18" charset="0"/>
            </a:endParaRPr>
          </a:p>
          <a:p>
            <a:r>
              <a:rPr lang="ja-JP" altLang="ja-JP" sz="1800" dirty="0" smtClean="0">
                <a:latin typeface="+mj-ea"/>
                <a:ea typeface="+mj-ea"/>
                <a:cs typeface="Times New Roman" pitchFamily="18" charset="0"/>
              </a:rPr>
              <a:t>⇒投資の限界効率から導かれる</a:t>
            </a:r>
            <a:r>
              <a:rPr lang="ja-JP" altLang="ja-JP" sz="1800" b="1" dirty="0" smtClean="0">
                <a:latin typeface="+mj-ea"/>
                <a:ea typeface="+mj-ea"/>
                <a:cs typeface="Times New Roman" pitchFamily="18" charset="0"/>
              </a:rPr>
              <a:t>投資関数</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investment function</a:t>
            </a:r>
            <a:r>
              <a:rPr lang="ja-JP" altLang="ja-JP" sz="1800" dirty="0" smtClean="0">
                <a:latin typeface="+mj-ea"/>
                <a:ea typeface="+mj-ea"/>
                <a:cs typeface="Times New Roman" pitchFamily="18" charset="0"/>
              </a:rPr>
              <a:t>）</a:t>
            </a:r>
          </a:p>
          <a:p>
            <a:r>
              <a:rPr lang="ja-JP" altLang="ja-JP" sz="1800" dirty="0" smtClean="0">
                <a:latin typeface="+mj-ea"/>
                <a:ea typeface="+mj-ea"/>
                <a:cs typeface="Times New Roman" pitchFamily="18" charset="0"/>
              </a:rPr>
              <a:t>投資</a:t>
            </a:r>
            <a:r>
              <a:rPr lang="en-US" altLang="ja-JP" sz="1800" i="1" dirty="0" smtClean="0">
                <a:latin typeface="+mj-ea"/>
                <a:ea typeface="+mj-ea"/>
                <a:cs typeface="Times New Roman" pitchFamily="18" charset="0"/>
              </a:rPr>
              <a:t>I</a:t>
            </a:r>
            <a:r>
              <a:rPr lang="ja-JP" altLang="ja-JP" sz="1800" dirty="0" smtClean="0">
                <a:latin typeface="+mj-ea"/>
                <a:ea typeface="+mj-ea"/>
                <a:cs typeface="Times New Roman" pitchFamily="18" charset="0"/>
              </a:rPr>
              <a:t>を増やしていくと、投資金額は増えて限界効率は下がってくるので、投資に伴うリスク（危険）も増える⇒リスク・プレミアム</a:t>
            </a:r>
            <a:r>
              <a:rPr lang="en-US" altLang="ja-JP" sz="1800" dirty="0" smtClean="0">
                <a:latin typeface="+mj-ea"/>
                <a:ea typeface="+mj-ea"/>
                <a:cs typeface="Times New Roman" pitchFamily="18" charset="0"/>
              </a:rPr>
              <a:t>γ</a:t>
            </a:r>
            <a:r>
              <a:rPr lang="ja-JP" altLang="ja-JP" sz="1800" dirty="0" smtClean="0">
                <a:latin typeface="+mj-ea"/>
                <a:ea typeface="+mj-ea"/>
                <a:cs typeface="Times New Roman" pitchFamily="18" charset="0"/>
              </a:rPr>
              <a:t>を市場利子率に付加</a:t>
            </a:r>
          </a:p>
          <a:p>
            <a:r>
              <a:rPr lang="ja-JP" altLang="ja-JP" sz="1800" dirty="0" smtClean="0">
                <a:latin typeface="+mj-ea"/>
                <a:ea typeface="+mj-ea"/>
                <a:cs typeface="Times New Roman" pitchFamily="18" charset="0"/>
              </a:rPr>
              <a:t>⇒資本コストを表す曲線は</a:t>
            </a:r>
            <a:r>
              <a:rPr lang="en-US" altLang="ja-JP" sz="1800" i="1" dirty="0" smtClean="0">
                <a:latin typeface="+mj-ea"/>
                <a:ea typeface="+mj-ea"/>
                <a:cs typeface="Times New Roman" pitchFamily="18" charset="0"/>
              </a:rPr>
              <a:t>i</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γ</a:t>
            </a:r>
            <a:r>
              <a:rPr lang="ja-JP" altLang="ja-JP" sz="1800" dirty="0" smtClean="0">
                <a:latin typeface="+mj-ea"/>
                <a:ea typeface="+mj-ea"/>
                <a:cs typeface="Times New Roman" pitchFamily="18" charset="0"/>
              </a:rPr>
              <a:t>と上方へシフト</a:t>
            </a:r>
            <a:endParaRPr lang="en-US" altLang="ja-JP" sz="1800" dirty="0" smtClean="0">
              <a:latin typeface="+mj-ea"/>
              <a:ea typeface="+mj-ea"/>
              <a:cs typeface="Times New Roman" pitchFamily="18" charset="0"/>
            </a:endParaRPr>
          </a:p>
          <a:p>
            <a:endParaRPr lang="ja-JP" altLang="ja-JP"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404663"/>
          </a:xfrm>
        </p:spPr>
        <p:txBody>
          <a:bodyPr>
            <a:normAutofit/>
          </a:bodyPr>
          <a:lstStyle/>
          <a:p>
            <a:r>
              <a:rPr lang="ja-JP" altLang="ja-JP" sz="1600" b="1" dirty="0" smtClean="0"/>
              <a:t>６</a:t>
            </a:r>
            <a:r>
              <a:rPr lang="ja-JP" altLang="ja-JP" sz="1600" b="1" dirty="0" smtClean="0"/>
              <a:t>．</a:t>
            </a:r>
            <a:r>
              <a:rPr lang="en-US" altLang="ja-JP" sz="1600" b="1" dirty="0" smtClean="0"/>
              <a:t>Tobin’s </a:t>
            </a:r>
            <a:r>
              <a:rPr lang="en-US" altLang="ja-JP" sz="1600" b="1" i="1" dirty="0" smtClean="0"/>
              <a:t>q     </a:t>
            </a:r>
            <a:r>
              <a:rPr lang="ja-JP" altLang="ja-JP" sz="1600" b="1" dirty="0" smtClean="0"/>
              <a:t>トービン</a:t>
            </a:r>
            <a:r>
              <a:rPr lang="ja-JP" altLang="ja-JP" sz="1600" b="1" dirty="0" smtClean="0"/>
              <a:t>の</a:t>
            </a:r>
            <a:r>
              <a:rPr lang="ja-JP" altLang="ja-JP" sz="1600" b="1" i="1" dirty="0" err="1" smtClean="0"/>
              <a:t>ｑ</a:t>
            </a:r>
            <a:r>
              <a:rPr lang="ja-JP" altLang="en-US" sz="1600" b="1" i="1" dirty="0" smtClean="0"/>
              <a:t>　</a:t>
            </a:r>
            <a:r>
              <a:rPr lang="ja-JP" altLang="en-US" sz="2000" b="1" i="1" dirty="0" smtClean="0"/>
              <a:t>　</a:t>
            </a:r>
            <a:endParaRPr lang="ja-JP" altLang="en-US" sz="2000" i="1" dirty="0" smtClean="0">
              <a:solidFill>
                <a:schemeClr val="tx1"/>
              </a:solidFill>
              <a:latin typeface="ＭＳ 明朝" pitchFamily="17" charset="-128"/>
              <a:ea typeface="ＭＳ ゴシック" pitchFamily="49" charset="-128"/>
            </a:endParaRPr>
          </a:p>
        </p:txBody>
      </p:sp>
      <p:sp>
        <p:nvSpPr>
          <p:cNvPr id="9219" name="Rectangle 3"/>
          <p:cNvSpPr>
            <a:spLocks noGrp="1" noChangeArrowheads="1"/>
          </p:cNvSpPr>
          <p:nvPr>
            <p:ph idx="1"/>
          </p:nvPr>
        </p:nvSpPr>
        <p:spPr>
          <a:xfrm>
            <a:off x="0" y="404664"/>
            <a:ext cx="9144000" cy="6453336"/>
          </a:xfrm>
        </p:spPr>
        <p:txBody>
          <a:bodyPr>
            <a:noAutofit/>
          </a:bodyPr>
          <a:lstStyle/>
          <a:p>
            <a:pPr>
              <a:buNone/>
            </a:pPr>
            <a:r>
              <a:rPr lang="en-US" altLang="ja-JP" sz="1500" dirty="0" smtClean="0"/>
              <a:t>At </a:t>
            </a:r>
            <a:r>
              <a:rPr lang="en-US" altLang="ja-JP" sz="1500" dirty="0" smtClean="0"/>
              <a:t>the optimal level of investment ⇒ </a:t>
            </a:r>
            <a:r>
              <a:rPr lang="en-US" altLang="ja-JP" sz="1500" i="1" dirty="0" smtClean="0"/>
              <a:t>V</a:t>
            </a:r>
            <a:r>
              <a:rPr lang="ja-JP" altLang="ja-JP" sz="1500" dirty="0" smtClean="0"/>
              <a:t>＝</a:t>
            </a:r>
            <a:r>
              <a:rPr lang="en-US" altLang="ja-JP" sz="1500" i="1" dirty="0" smtClean="0"/>
              <a:t>I</a:t>
            </a:r>
            <a:r>
              <a:rPr lang="en-US" altLang="ja-JP" sz="1500" dirty="0" smtClean="0"/>
              <a:t> or </a:t>
            </a:r>
            <a:r>
              <a:rPr lang="en-US" altLang="ja-JP" sz="1500" i="1" dirty="0" smtClean="0"/>
              <a:t>r</a:t>
            </a:r>
            <a:r>
              <a:rPr lang="ja-JP" altLang="ja-JP" sz="1500" dirty="0" smtClean="0"/>
              <a:t>＝</a:t>
            </a:r>
            <a:r>
              <a:rPr lang="en-US" altLang="ja-JP" sz="1500" i="1" dirty="0" err="1" smtClean="0"/>
              <a:t>i</a:t>
            </a:r>
            <a:endParaRPr lang="en-US" altLang="ja-JP" sz="1500" dirty="0" smtClean="0"/>
          </a:p>
          <a:p>
            <a:pPr>
              <a:buNone/>
            </a:pPr>
            <a:r>
              <a:rPr lang="en-US" altLang="ja-JP" sz="1500" dirty="0" smtClean="0"/>
              <a:t>Discounted present value </a:t>
            </a:r>
            <a:r>
              <a:rPr lang="en-US" altLang="ja-JP" sz="1500" i="1" dirty="0" smtClean="0"/>
              <a:t>V</a:t>
            </a:r>
            <a:r>
              <a:rPr lang="en-US" altLang="ja-JP" sz="1500" dirty="0" smtClean="0"/>
              <a:t> / investment cost </a:t>
            </a:r>
            <a:r>
              <a:rPr lang="en-US" altLang="ja-JP" sz="1500" i="1" dirty="0" smtClean="0"/>
              <a:t>I </a:t>
            </a:r>
            <a:r>
              <a:rPr lang="en-US" altLang="ja-JP" sz="1500" dirty="0" smtClean="0"/>
              <a:t>= 1 or marginal efficiency of investment</a:t>
            </a:r>
            <a:r>
              <a:rPr lang="en-US" altLang="ja-JP" sz="1500" i="1" dirty="0" smtClean="0"/>
              <a:t> r </a:t>
            </a:r>
            <a:r>
              <a:rPr lang="en-US" altLang="ja-JP" sz="1500" dirty="0" smtClean="0"/>
              <a:t>/ market rate of interest</a:t>
            </a:r>
            <a:r>
              <a:rPr lang="en-US" altLang="ja-JP" sz="1500" i="1" dirty="0" smtClean="0"/>
              <a:t> </a:t>
            </a:r>
            <a:r>
              <a:rPr lang="en-US" altLang="ja-JP" sz="1500" i="1" dirty="0" err="1" smtClean="0"/>
              <a:t>i</a:t>
            </a:r>
            <a:r>
              <a:rPr lang="en-US" altLang="ja-JP" sz="1500" i="1" dirty="0" smtClean="0"/>
              <a:t> </a:t>
            </a:r>
            <a:r>
              <a:rPr lang="en-US" altLang="ja-JP" sz="1500" dirty="0" smtClean="0"/>
              <a:t>= 1</a:t>
            </a:r>
          </a:p>
          <a:p>
            <a:pPr>
              <a:buNone/>
            </a:pPr>
            <a:r>
              <a:rPr lang="en-US" altLang="ja-JP" sz="1500" dirty="0" smtClean="0"/>
              <a:t>If there is a risk premium, </a:t>
            </a:r>
            <a:r>
              <a:rPr lang="en-US" altLang="ja-JP" sz="1500" i="1" dirty="0" err="1" smtClean="0"/>
              <a:t>i</a:t>
            </a:r>
            <a:r>
              <a:rPr lang="en-US" altLang="ja-JP" sz="1500" i="1" dirty="0" smtClean="0"/>
              <a:t> + </a:t>
            </a:r>
            <a:r>
              <a:rPr lang="en-US" altLang="ja-JP" sz="1500" i="1" dirty="0" smtClean="0">
                <a:latin typeface="Times New Roman" pitchFamily="18" charset="0"/>
                <a:cs typeface="Times New Roman" pitchFamily="18" charset="0"/>
              </a:rPr>
              <a:t>γ</a:t>
            </a:r>
            <a:r>
              <a:rPr lang="en-US" altLang="ja-JP" sz="1500" i="1" dirty="0" smtClean="0"/>
              <a:t> </a:t>
            </a:r>
            <a:r>
              <a:rPr lang="en-US" altLang="ja-JP" sz="1500" dirty="0" smtClean="0"/>
              <a:t>is used instead of </a:t>
            </a:r>
            <a:r>
              <a:rPr lang="en-US" altLang="ja-JP" sz="1500" i="1" dirty="0" smtClean="0"/>
              <a:t>i</a:t>
            </a:r>
            <a:endParaRPr lang="en-US" altLang="ja-JP" sz="1500" dirty="0" smtClean="0"/>
          </a:p>
          <a:p>
            <a:pPr>
              <a:buNone/>
            </a:pPr>
            <a:r>
              <a:rPr lang="en-US" altLang="ja-JP" sz="1500" b="1" dirty="0" smtClean="0"/>
              <a:t>Tobin’s q </a:t>
            </a:r>
            <a:r>
              <a:rPr lang="en-US" altLang="ja-JP" sz="1500" dirty="0" smtClean="0"/>
              <a:t>is defined as </a:t>
            </a:r>
            <a:r>
              <a:rPr lang="en-US" altLang="ja-JP" sz="1500" i="1" dirty="0" smtClean="0"/>
              <a:t>q</a:t>
            </a:r>
            <a:r>
              <a:rPr lang="ja-JP" altLang="ja-JP" sz="1500" dirty="0" smtClean="0"/>
              <a:t>＝</a:t>
            </a:r>
            <a:r>
              <a:rPr lang="en-US" altLang="ja-JP" sz="1500" i="1" dirty="0" smtClean="0"/>
              <a:t>V</a:t>
            </a:r>
            <a:r>
              <a:rPr lang="ja-JP" altLang="ja-JP" sz="1500" dirty="0" smtClean="0"/>
              <a:t>／</a:t>
            </a:r>
            <a:r>
              <a:rPr lang="en-US" altLang="ja-JP" sz="1500" i="1" dirty="0" smtClean="0"/>
              <a:t>I</a:t>
            </a:r>
            <a:r>
              <a:rPr lang="ja-JP" altLang="ja-JP" sz="1500" dirty="0" smtClean="0"/>
              <a:t>　</a:t>
            </a:r>
            <a:r>
              <a:rPr lang="en-US" altLang="ja-JP" sz="1500" dirty="0" smtClean="0"/>
              <a:t>or </a:t>
            </a:r>
            <a:r>
              <a:rPr lang="en-US" altLang="ja-JP" sz="1500" i="1" dirty="0" smtClean="0"/>
              <a:t>q</a:t>
            </a:r>
            <a:r>
              <a:rPr lang="ja-JP" altLang="ja-JP" sz="1500" dirty="0" smtClean="0"/>
              <a:t>＝</a:t>
            </a:r>
            <a:r>
              <a:rPr lang="en-US" altLang="ja-JP" sz="1500" i="1" dirty="0" smtClean="0"/>
              <a:t>r</a:t>
            </a:r>
            <a:r>
              <a:rPr lang="ja-JP" altLang="ja-JP" sz="1500" dirty="0" smtClean="0"/>
              <a:t>／</a:t>
            </a:r>
            <a:r>
              <a:rPr lang="en-US" altLang="ja-JP" sz="1500" i="1" dirty="0" err="1" smtClean="0"/>
              <a:t>i</a:t>
            </a:r>
            <a:r>
              <a:rPr lang="en-US" altLang="ja-JP" sz="1500" i="1" dirty="0" smtClean="0"/>
              <a:t> </a:t>
            </a:r>
            <a:r>
              <a:rPr lang="en-US" altLang="ja-JP" sz="1500" dirty="0" smtClean="0"/>
              <a:t>is a concept that extended Keynes's marginal efficiency.</a:t>
            </a:r>
          </a:p>
          <a:p>
            <a:pPr>
              <a:buNone/>
            </a:pPr>
            <a:r>
              <a:rPr lang="en-US" altLang="ja-JP" sz="1500" dirty="0" smtClean="0"/>
              <a:t>If  Q&gt; 1 ⇒ discounted present value of expected return </a:t>
            </a:r>
            <a:r>
              <a:rPr lang="en-US" altLang="ja-JP" sz="1500" i="1" dirty="0" smtClean="0"/>
              <a:t>V</a:t>
            </a:r>
            <a:r>
              <a:rPr lang="en-US" altLang="ja-JP" sz="1500" dirty="0" smtClean="0"/>
              <a:t>&gt; investment cost </a:t>
            </a:r>
            <a:r>
              <a:rPr lang="en-US" altLang="ja-JP" sz="1500" i="1" dirty="0" smtClean="0"/>
              <a:t>I</a:t>
            </a:r>
            <a:r>
              <a:rPr lang="en-US" altLang="ja-JP" sz="1500" dirty="0" smtClean="0"/>
              <a:t>,</a:t>
            </a:r>
            <a:br>
              <a:rPr lang="en-US" altLang="ja-JP" sz="1500" dirty="0" smtClean="0"/>
            </a:br>
            <a:r>
              <a:rPr lang="en-US" altLang="ja-JP" sz="1500" dirty="0" smtClean="0"/>
              <a:t>Marginal efficiency of investment </a:t>
            </a:r>
            <a:r>
              <a:rPr lang="en-US" altLang="ja-JP" sz="1500" i="1" dirty="0" smtClean="0"/>
              <a:t>r</a:t>
            </a:r>
            <a:r>
              <a:rPr lang="en-US" altLang="ja-JP" sz="1500" dirty="0" smtClean="0"/>
              <a:t>&gt; market interest rate </a:t>
            </a:r>
            <a:r>
              <a:rPr lang="en-US" altLang="ja-JP" sz="1500" i="1" dirty="0" err="1" smtClean="0"/>
              <a:t>i</a:t>
            </a:r>
            <a:r>
              <a:rPr lang="en-US" altLang="ja-JP" sz="1500" dirty="0" smtClean="0"/>
              <a:t> , this investment is profitable.</a:t>
            </a:r>
          </a:p>
          <a:p>
            <a:pPr>
              <a:buNone/>
            </a:pPr>
            <a:r>
              <a:rPr lang="en-US" altLang="ja-JP" sz="1500" dirty="0" smtClean="0"/>
              <a:t>If  Q &lt;1 ⇒ </a:t>
            </a:r>
            <a:r>
              <a:rPr lang="en-US" altLang="ja-JP" sz="1500" i="1" dirty="0" smtClean="0"/>
              <a:t>V</a:t>
            </a:r>
            <a:r>
              <a:rPr lang="ja-JP" altLang="ja-JP" sz="1500" dirty="0" smtClean="0"/>
              <a:t>＜</a:t>
            </a:r>
            <a:r>
              <a:rPr lang="en-US" altLang="ja-JP" sz="1500" i="1" dirty="0" smtClean="0"/>
              <a:t>I</a:t>
            </a:r>
            <a:r>
              <a:rPr lang="ja-JP" altLang="ja-JP" sz="1500" dirty="0" err="1" smtClean="0"/>
              <a:t>、</a:t>
            </a:r>
            <a:r>
              <a:rPr lang="en-US" altLang="ja-JP" sz="1500" i="1" dirty="0" smtClean="0"/>
              <a:t>r</a:t>
            </a:r>
            <a:r>
              <a:rPr lang="ja-JP" altLang="ja-JP" sz="1500" dirty="0" smtClean="0"/>
              <a:t>＜</a:t>
            </a:r>
            <a:r>
              <a:rPr lang="en-US" altLang="ja-JP" sz="1500" i="1" dirty="0" err="1" smtClean="0"/>
              <a:t>i</a:t>
            </a:r>
            <a:r>
              <a:rPr lang="ja-JP" altLang="ja-JP" sz="1500" dirty="0" err="1" smtClean="0"/>
              <a:t>、</a:t>
            </a:r>
            <a:r>
              <a:rPr lang="en-US" altLang="ja-JP" sz="1500" dirty="0" smtClean="0"/>
              <a:t> This investment will not be executed.</a:t>
            </a:r>
          </a:p>
          <a:p>
            <a:pPr>
              <a:buNone/>
            </a:pPr>
            <a:r>
              <a:rPr lang="en-US" altLang="ja-JP" sz="1500" dirty="0" smtClean="0"/>
              <a:t> Assume that stock market or securities market is a complete market ⇒ Discounted present value of expected earnings V is the market value of corporate value, </a:t>
            </a:r>
            <a:r>
              <a:rPr lang="en-US" altLang="ja-JP" sz="1500" dirty="0" err="1" smtClean="0"/>
              <a:t>ie</a:t>
            </a:r>
            <a:r>
              <a:rPr lang="en-US" altLang="ja-JP" sz="1500" dirty="0" smtClean="0"/>
              <a:t> the sum of stock price and liability.</a:t>
            </a:r>
          </a:p>
          <a:p>
            <a:pPr>
              <a:buNone/>
            </a:pPr>
            <a:r>
              <a:rPr lang="en-US" altLang="ja-JP" sz="1500" dirty="0" smtClean="0"/>
              <a:t>Investment cost </a:t>
            </a:r>
            <a:r>
              <a:rPr lang="en-US" altLang="ja-JP" sz="1500" i="1" dirty="0" smtClean="0"/>
              <a:t>I</a:t>
            </a:r>
            <a:r>
              <a:rPr lang="en-US" altLang="ja-JP" sz="1500" dirty="0" smtClean="0"/>
              <a:t> is the price that will reacquire the present capital in the current market, that is a market capitalization of existing capital</a:t>
            </a:r>
            <a:br>
              <a:rPr lang="en-US" altLang="ja-JP" sz="1500" dirty="0" smtClean="0"/>
            </a:br>
            <a:r>
              <a:rPr lang="en-US" altLang="ja-JP" sz="1500" i="1" dirty="0" smtClean="0"/>
              <a:t> q</a:t>
            </a:r>
            <a:r>
              <a:rPr lang="ja-JP" altLang="ja-JP" sz="1500" dirty="0" smtClean="0"/>
              <a:t>＝</a:t>
            </a:r>
            <a:r>
              <a:rPr lang="en-US" altLang="ja-JP" sz="1500" i="1" dirty="0" smtClean="0"/>
              <a:t>V</a:t>
            </a:r>
            <a:r>
              <a:rPr lang="ja-JP" altLang="ja-JP" sz="1500" dirty="0" smtClean="0"/>
              <a:t>／</a:t>
            </a:r>
            <a:r>
              <a:rPr lang="en-US" altLang="ja-JP" sz="1500" dirty="0" smtClean="0"/>
              <a:t>I</a:t>
            </a:r>
            <a:r>
              <a:rPr lang="ja-JP" altLang="ja-JP" sz="1500" dirty="0" smtClean="0"/>
              <a:t>＝ </a:t>
            </a:r>
            <a:r>
              <a:rPr lang="en-US" altLang="ja-JP" sz="1500" dirty="0" smtClean="0"/>
              <a:t>Firm’s value / re-acquisition price of </a:t>
            </a:r>
            <a:r>
              <a:rPr lang="en-US" altLang="ja-JP" sz="1500" dirty="0" smtClean="0"/>
              <a:t>capital</a:t>
            </a:r>
          </a:p>
          <a:p>
            <a:pPr>
              <a:buNone/>
            </a:pPr>
            <a:r>
              <a:rPr lang="en-US" altLang="ja-JP" sz="1500" dirty="0" smtClean="0"/>
              <a:t>= </a:t>
            </a:r>
            <a:r>
              <a:rPr lang="en-US" altLang="ja-JP" sz="1500" dirty="0" smtClean="0"/>
              <a:t>(Total market capitalization + Total value of Liability) / Total value of asset market capitalization</a:t>
            </a:r>
          </a:p>
          <a:p>
            <a:r>
              <a:rPr lang="ja-JP" altLang="ja-JP" sz="1500" dirty="0" smtClean="0">
                <a:latin typeface="+mj-ea"/>
                <a:ea typeface="+mj-ea"/>
              </a:rPr>
              <a:t>投資の最適水準では⇒</a:t>
            </a:r>
            <a:r>
              <a:rPr lang="en-US" altLang="ja-JP" sz="1500" i="1" dirty="0" smtClean="0">
                <a:latin typeface="+mj-ea"/>
                <a:ea typeface="+mj-ea"/>
              </a:rPr>
              <a:t>V</a:t>
            </a:r>
            <a:r>
              <a:rPr lang="ja-JP" altLang="ja-JP" sz="1500" dirty="0" smtClean="0">
                <a:latin typeface="+mj-ea"/>
                <a:ea typeface="+mj-ea"/>
              </a:rPr>
              <a:t>＝</a:t>
            </a:r>
            <a:r>
              <a:rPr lang="en-US" altLang="ja-JP" sz="1500" i="1" dirty="0" smtClean="0">
                <a:latin typeface="+mj-ea"/>
                <a:ea typeface="+mj-ea"/>
              </a:rPr>
              <a:t>I</a:t>
            </a:r>
            <a:r>
              <a:rPr lang="ja-JP" altLang="ja-JP" sz="1500" dirty="0" smtClean="0">
                <a:latin typeface="+mj-ea"/>
                <a:ea typeface="+mj-ea"/>
              </a:rPr>
              <a:t>または</a:t>
            </a:r>
            <a:r>
              <a:rPr lang="en-US" altLang="ja-JP" sz="1500" i="1" dirty="0" smtClean="0">
                <a:latin typeface="+mj-ea"/>
                <a:ea typeface="+mj-ea"/>
              </a:rPr>
              <a:t>r</a:t>
            </a:r>
            <a:r>
              <a:rPr lang="ja-JP" altLang="ja-JP" sz="1500" dirty="0" smtClean="0">
                <a:latin typeface="+mj-ea"/>
                <a:ea typeface="+mj-ea"/>
              </a:rPr>
              <a:t>＝</a:t>
            </a:r>
            <a:r>
              <a:rPr lang="en-US" altLang="ja-JP" sz="1500" i="1" dirty="0" err="1" smtClean="0">
                <a:latin typeface="+mj-ea"/>
                <a:ea typeface="+mj-ea"/>
              </a:rPr>
              <a:t>i</a:t>
            </a:r>
            <a:endParaRPr lang="ja-JP" altLang="ja-JP" sz="1500" dirty="0" smtClean="0">
              <a:latin typeface="+mj-ea"/>
              <a:ea typeface="+mj-ea"/>
            </a:endParaRPr>
          </a:p>
          <a:p>
            <a:r>
              <a:rPr lang="ja-JP" altLang="ja-JP" sz="1500" dirty="0" smtClean="0">
                <a:latin typeface="+mj-ea"/>
                <a:ea typeface="+mj-ea"/>
              </a:rPr>
              <a:t>割引現在価値</a:t>
            </a:r>
            <a:r>
              <a:rPr lang="en-US" altLang="ja-JP" sz="1500" i="1" dirty="0" smtClean="0">
                <a:latin typeface="+mj-ea"/>
                <a:ea typeface="+mj-ea"/>
              </a:rPr>
              <a:t>V</a:t>
            </a:r>
            <a:r>
              <a:rPr lang="en-US" altLang="ja-JP" sz="1500" dirty="0" smtClean="0">
                <a:latin typeface="+mj-ea"/>
                <a:ea typeface="+mj-ea"/>
              </a:rPr>
              <a:t>/</a:t>
            </a:r>
            <a:r>
              <a:rPr lang="ja-JP" altLang="ja-JP" sz="1500" dirty="0" smtClean="0">
                <a:latin typeface="+mj-ea"/>
                <a:ea typeface="+mj-ea"/>
              </a:rPr>
              <a:t>投資費用</a:t>
            </a:r>
            <a:r>
              <a:rPr lang="en-US" altLang="ja-JP" sz="1500" i="1" dirty="0" smtClean="0">
                <a:latin typeface="+mj-ea"/>
                <a:ea typeface="+mj-ea"/>
              </a:rPr>
              <a:t>I</a:t>
            </a:r>
            <a:r>
              <a:rPr lang="ja-JP" altLang="ja-JP" sz="1500" dirty="0" smtClean="0">
                <a:latin typeface="+mj-ea"/>
                <a:ea typeface="+mj-ea"/>
              </a:rPr>
              <a:t>＝</a:t>
            </a:r>
            <a:r>
              <a:rPr lang="en-US" altLang="ja-JP" sz="1500" dirty="0" smtClean="0">
                <a:latin typeface="+mj-ea"/>
                <a:ea typeface="+mj-ea"/>
              </a:rPr>
              <a:t>1</a:t>
            </a:r>
            <a:r>
              <a:rPr lang="ja-JP" altLang="ja-JP" sz="1500" dirty="0" smtClean="0">
                <a:latin typeface="+mj-ea"/>
                <a:ea typeface="+mj-ea"/>
              </a:rPr>
              <a:t>　または　投資の限界効率</a:t>
            </a:r>
            <a:r>
              <a:rPr lang="en-US" altLang="ja-JP" sz="1500" i="1" dirty="0" smtClean="0">
                <a:latin typeface="+mj-ea"/>
                <a:ea typeface="+mj-ea"/>
              </a:rPr>
              <a:t>r</a:t>
            </a:r>
            <a:r>
              <a:rPr lang="en-US" altLang="ja-JP" sz="1500" dirty="0" smtClean="0">
                <a:latin typeface="+mj-ea"/>
                <a:ea typeface="+mj-ea"/>
              </a:rPr>
              <a:t>/</a:t>
            </a:r>
            <a:r>
              <a:rPr lang="ja-JP" altLang="ja-JP" sz="1500" dirty="0" smtClean="0">
                <a:latin typeface="+mj-ea"/>
                <a:ea typeface="+mj-ea"/>
              </a:rPr>
              <a:t>市場利子率</a:t>
            </a:r>
            <a:r>
              <a:rPr lang="en-US" altLang="ja-JP" sz="1500" i="1" dirty="0" err="1" smtClean="0">
                <a:latin typeface="+mj-ea"/>
                <a:ea typeface="+mj-ea"/>
              </a:rPr>
              <a:t>i</a:t>
            </a:r>
            <a:r>
              <a:rPr lang="ja-JP" altLang="ja-JP" sz="1500" dirty="0" smtClean="0">
                <a:latin typeface="+mj-ea"/>
                <a:ea typeface="+mj-ea"/>
              </a:rPr>
              <a:t>＝</a:t>
            </a:r>
            <a:r>
              <a:rPr lang="en-US" altLang="ja-JP" sz="1500" dirty="0" smtClean="0">
                <a:latin typeface="+mj-ea"/>
                <a:ea typeface="+mj-ea"/>
              </a:rPr>
              <a:t>1</a:t>
            </a:r>
            <a:endParaRPr lang="ja-JP" altLang="ja-JP" sz="1500" dirty="0" smtClean="0">
              <a:latin typeface="+mj-ea"/>
              <a:ea typeface="+mj-ea"/>
            </a:endParaRPr>
          </a:p>
          <a:p>
            <a:r>
              <a:rPr lang="ja-JP" altLang="ja-JP" sz="1500" dirty="0" smtClean="0">
                <a:latin typeface="+mj-ea"/>
                <a:ea typeface="+mj-ea"/>
              </a:rPr>
              <a:t>リスク・プレミアムがある場合は、</a:t>
            </a:r>
            <a:r>
              <a:rPr lang="en-US" altLang="ja-JP" sz="1500" i="1" dirty="0" err="1" smtClean="0">
                <a:latin typeface="+mj-ea"/>
                <a:ea typeface="+mj-ea"/>
              </a:rPr>
              <a:t>i</a:t>
            </a:r>
            <a:r>
              <a:rPr lang="ja-JP" altLang="ja-JP" sz="1500" dirty="0" smtClean="0">
                <a:latin typeface="+mj-ea"/>
                <a:ea typeface="+mj-ea"/>
              </a:rPr>
              <a:t>の代わりに</a:t>
            </a:r>
            <a:r>
              <a:rPr lang="en-US" altLang="ja-JP" sz="1500" i="1" dirty="0" err="1" smtClean="0">
                <a:latin typeface="+mj-ea"/>
                <a:ea typeface="+mj-ea"/>
              </a:rPr>
              <a:t>i</a:t>
            </a:r>
            <a:r>
              <a:rPr lang="ja-JP" altLang="ja-JP" sz="1500" dirty="0" smtClean="0">
                <a:latin typeface="+mj-ea"/>
                <a:ea typeface="+mj-ea"/>
              </a:rPr>
              <a:t>＋</a:t>
            </a:r>
            <a:r>
              <a:rPr lang="en-US" altLang="ja-JP" sz="1500" dirty="0" smtClean="0">
                <a:latin typeface="+mj-ea"/>
                <a:ea typeface="+mj-ea"/>
                <a:cs typeface="Times New Roman" pitchFamily="18" charset="0"/>
              </a:rPr>
              <a:t> γ</a:t>
            </a:r>
            <a:r>
              <a:rPr lang="ja-JP" altLang="ja-JP" sz="1500" dirty="0" smtClean="0">
                <a:latin typeface="+mj-ea"/>
                <a:ea typeface="+mj-ea"/>
              </a:rPr>
              <a:t>とおく</a:t>
            </a:r>
          </a:p>
          <a:p>
            <a:r>
              <a:rPr lang="ja-JP" altLang="ja-JP" sz="1500" b="1" dirty="0" smtClean="0">
                <a:latin typeface="+mj-ea"/>
                <a:ea typeface="+mj-ea"/>
              </a:rPr>
              <a:t>トービンの</a:t>
            </a:r>
            <a:r>
              <a:rPr lang="en-US" altLang="ja-JP" sz="1500" b="1" i="1" dirty="0" smtClean="0">
                <a:latin typeface="+mj-ea"/>
                <a:ea typeface="+mj-ea"/>
              </a:rPr>
              <a:t>q</a:t>
            </a:r>
            <a:r>
              <a:rPr lang="ja-JP" altLang="ja-JP" sz="1500" dirty="0" smtClean="0">
                <a:latin typeface="+mj-ea"/>
                <a:ea typeface="+mj-ea"/>
              </a:rPr>
              <a:t>（</a:t>
            </a:r>
            <a:r>
              <a:rPr lang="en-US" altLang="ja-JP" sz="1500" dirty="0" smtClean="0">
                <a:latin typeface="+mj-ea"/>
                <a:ea typeface="+mj-ea"/>
              </a:rPr>
              <a:t>Tobin’s </a:t>
            </a:r>
            <a:r>
              <a:rPr lang="en-US" altLang="ja-JP" sz="1500" i="1" dirty="0" smtClean="0">
                <a:latin typeface="+mj-ea"/>
                <a:ea typeface="+mj-ea"/>
              </a:rPr>
              <a:t>q</a:t>
            </a:r>
            <a:r>
              <a:rPr lang="ja-JP" altLang="ja-JP" sz="1500" dirty="0" smtClean="0">
                <a:latin typeface="+mj-ea"/>
                <a:ea typeface="+mj-ea"/>
              </a:rPr>
              <a:t>）… 　</a:t>
            </a:r>
            <a:r>
              <a:rPr lang="en-US" altLang="ja-JP" sz="1500" i="1" dirty="0" smtClean="0">
                <a:latin typeface="+mj-ea"/>
                <a:ea typeface="+mj-ea"/>
              </a:rPr>
              <a:t>q</a:t>
            </a:r>
            <a:r>
              <a:rPr lang="ja-JP" altLang="ja-JP" sz="1500" dirty="0" smtClean="0">
                <a:latin typeface="+mj-ea"/>
                <a:ea typeface="+mj-ea"/>
              </a:rPr>
              <a:t>＝</a:t>
            </a:r>
            <a:r>
              <a:rPr lang="en-US" altLang="ja-JP" sz="1500" i="1" dirty="0" smtClean="0">
                <a:latin typeface="+mj-ea"/>
                <a:ea typeface="+mj-ea"/>
              </a:rPr>
              <a:t>V</a:t>
            </a:r>
            <a:r>
              <a:rPr lang="ja-JP" altLang="ja-JP" sz="1500" dirty="0" smtClean="0">
                <a:latin typeface="+mj-ea"/>
                <a:ea typeface="+mj-ea"/>
              </a:rPr>
              <a:t>／</a:t>
            </a:r>
            <a:r>
              <a:rPr lang="en-US" altLang="ja-JP" sz="1500" i="1" dirty="0" smtClean="0">
                <a:latin typeface="+mj-ea"/>
                <a:ea typeface="+mj-ea"/>
              </a:rPr>
              <a:t>I</a:t>
            </a:r>
            <a:r>
              <a:rPr lang="ja-JP" altLang="ja-JP" sz="1500" dirty="0" smtClean="0">
                <a:latin typeface="+mj-ea"/>
                <a:ea typeface="+mj-ea"/>
              </a:rPr>
              <a:t>　または　</a:t>
            </a:r>
            <a:r>
              <a:rPr lang="en-US" altLang="ja-JP" sz="1500" i="1" dirty="0" smtClean="0">
                <a:latin typeface="+mj-ea"/>
                <a:ea typeface="+mj-ea"/>
              </a:rPr>
              <a:t>q</a:t>
            </a:r>
            <a:r>
              <a:rPr lang="ja-JP" altLang="ja-JP" sz="1500" dirty="0" smtClean="0">
                <a:latin typeface="+mj-ea"/>
                <a:ea typeface="+mj-ea"/>
              </a:rPr>
              <a:t>＝</a:t>
            </a:r>
            <a:r>
              <a:rPr lang="en-US" altLang="ja-JP" sz="1500" i="1" dirty="0" smtClean="0">
                <a:latin typeface="+mj-ea"/>
                <a:ea typeface="+mj-ea"/>
              </a:rPr>
              <a:t>r</a:t>
            </a:r>
            <a:r>
              <a:rPr lang="ja-JP" altLang="ja-JP" sz="1500" dirty="0" smtClean="0">
                <a:latin typeface="+mj-ea"/>
                <a:ea typeface="+mj-ea"/>
              </a:rPr>
              <a:t>／</a:t>
            </a:r>
            <a:r>
              <a:rPr lang="en-US" altLang="ja-JP" sz="1500" i="1" dirty="0" err="1" smtClean="0">
                <a:latin typeface="+mj-ea"/>
                <a:ea typeface="+mj-ea"/>
              </a:rPr>
              <a:t>i</a:t>
            </a:r>
            <a:r>
              <a:rPr lang="en-US" altLang="ja-JP" sz="1500" i="1" dirty="0" smtClean="0">
                <a:latin typeface="+mj-ea"/>
                <a:ea typeface="+mj-ea"/>
              </a:rPr>
              <a:t> </a:t>
            </a:r>
            <a:r>
              <a:rPr lang="ja-JP" altLang="ja-JP" sz="1500" dirty="0" smtClean="0">
                <a:latin typeface="+mj-ea"/>
                <a:ea typeface="+mj-ea"/>
              </a:rPr>
              <a:t>…ケインズの投資の限界効率を延長した概念。</a:t>
            </a:r>
          </a:p>
          <a:p>
            <a:r>
              <a:rPr lang="en-US" altLang="ja-JP" sz="1500" i="1" dirty="0" smtClean="0">
                <a:latin typeface="+mj-ea"/>
                <a:ea typeface="+mj-ea"/>
              </a:rPr>
              <a:t>q</a:t>
            </a:r>
            <a:r>
              <a:rPr lang="ja-JP" altLang="ja-JP" sz="1500" dirty="0" smtClean="0">
                <a:latin typeface="+mj-ea"/>
                <a:ea typeface="+mj-ea"/>
              </a:rPr>
              <a:t>＞</a:t>
            </a:r>
            <a:r>
              <a:rPr lang="en-US" altLang="ja-JP" sz="1500" dirty="0" smtClean="0">
                <a:latin typeface="+mj-ea"/>
                <a:ea typeface="+mj-ea"/>
              </a:rPr>
              <a:t>1</a:t>
            </a:r>
            <a:r>
              <a:rPr lang="ja-JP" altLang="ja-JP" sz="1500" dirty="0" smtClean="0">
                <a:latin typeface="+mj-ea"/>
                <a:ea typeface="+mj-ea"/>
              </a:rPr>
              <a:t>⇒期待収益の割引現在価値</a:t>
            </a:r>
            <a:r>
              <a:rPr lang="en-US" altLang="ja-JP" sz="1500" i="1" dirty="0" smtClean="0">
                <a:latin typeface="+mj-ea"/>
                <a:ea typeface="+mj-ea"/>
              </a:rPr>
              <a:t>V</a:t>
            </a:r>
            <a:r>
              <a:rPr lang="ja-JP" altLang="ja-JP" sz="1500" dirty="0" smtClean="0">
                <a:latin typeface="+mj-ea"/>
                <a:ea typeface="+mj-ea"/>
              </a:rPr>
              <a:t>＞投資費用</a:t>
            </a:r>
            <a:r>
              <a:rPr lang="en-US" altLang="ja-JP" sz="1500" i="1" dirty="0" smtClean="0">
                <a:latin typeface="+mj-ea"/>
                <a:ea typeface="+mj-ea"/>
              </a:rPr>
              <a:t>I</a:t>
            </a:r>
            <a:r>
              <a:rPr lang="ja-JP" altLang="ja-JP" sz="1500" dirty="0" err="1" smtClean="0">
                <a:latin typeface="+mj-ea"/>
                <a:ea typeface="+mj-ea"/>
              </a:rPr>
              <a:t>、</a:t>
            </a:r>
            <a:r>
              <a:rPr lang="ja-JP" altLang="ja-JP" sz="1500" dirty="0" smtClean="0">
                <a:latin typeface="+mj-ea"/>
                <a:ea typeface="+mj-ea"/>
              </a:rPr>
              <a:t>投資の限界効率</a:t>
            </a:r>
            <a:r>
              <a:rPr lang="en-US" altLang="ja-JP" sz="1500" i="1" dirty="0" smtClean="0">
                <a:latin typeface="+mj-ea"/>
                <a:ea typeface="+mj-ea"/>
              </a:rPr>
              <a:t>r</a:t>
            </a:r>
            <a:r>
              <a:rPr lang="ja-JP" altLang="ja-JP" sz="1500" dirty="0" smtClean="0">
                <a:latin typeface="+mj-ea"/>
                <a:ea typeface="+mj-ea"/>
              </a:rPr>
              <a:t>＞市場利子率</a:t>
            </a:r>
            <a:r>
              <a:rPr lang="en-US" altLang="ja-JP" sz="1500" i="1" dirty="0" err="1" smtClean="0">
                <a:latin typeface="+mj-ea"/>
                <a:ea typeface="+mj-ea"/>
              </a:rPr>
              <a:t>i</a:t>
            </a:r>
            <a:r>
              <a:rPr lang="en-US" altLang="ja-JP" sz="1500" i="1" dirty="0" smtClean="0">
                <a:latin typeface="+mj-ea"/>
                <a:ea typeface="+mj-ea"/>
              </a:rPr>
              <a:t> ,</a:t>
            </a:r>
            <a:r>
              <a:rPr lang="ja-JP" altLang="ja-JP" sz="1500" dirty="0" smtClean="0">
                <a:latin typeface="+mj-ea"/>
                <a:ea typeface="+mj-ea"/>
              </a:rPr>
              <a:t>投資は採算があう。</a:t>
            </a:r>
          </a:p>
          <a:p>
            <a:r>
              <a:rPr lang="en-US" altLang="ja-JP" sz="1500" i="1" dirty="0" smtClean="0">
                <a:latin typeface="+mj-ea"/>
                <a:ea typeface="+mj-ea"/>
              </a:rPr>
              <a:t>q</a:t>
            </a:r>
            <a:r>
              <a:rPr lang="ja-JP" altLang="ja-JP" sz="1500" dirty="0" smtClean="0">
                <a:latin typeface="+mj-ea"/>
                <a:ea typeface="+mj-ea"/>
              </a:rPr>
              <a:t>＜</a:t>
            </a:r>
            <a:r>
              <a:rPr lang="en-US" altLang="ja-JP" sz="1500" dirty="0" smtClean="0">
                <a:latin typeface="+mj-ea"/>
                <a:ea typeface="+mj-ea"/>
              </a:rPr>
              <a:t>1</a:t>
            </a:r>
            <a:r>
              <a:rPr lang="ja-JP" altLang="ja-JP" sz="1500" dirty="0" smtClean="0">
                <a:latin typeface="+mj-ea"/>
                <a:ea typeface="+mj-ea"/>
              </a:rPr>
              <a:t>⇒</a:t>
            </a:r>
            <a:r>
              <a:rPr lang="en-US" altLang="ja-JP" sz="1500" dirty="0" smtClean="0">
                <a:latin typeface="+mj-ea"/>
                <a:ea typeface="+mj-ea"/>
              </a:rPr>
              <a:t> </a:t>
            </a:r>
            <a:r>
              <a:rPr lang="en-US" altLang="ja-JP" sz="1500" i="1" dirty="0" smtClean="0">
                <a:latin typeface="+mj-ea"/>
                <a:ea typeface="+mj-ea"/>
              </a:rPr>
              <a:t>V</a:t>
            </a:r>
            <a:r>
              <a:rPr lang="ja-JP" altLang="ja-JP" sz="1500" dirty="0" smtClean="0">
                <a:latin typeface="+mj-ea"/>
                <a:ea typeface="+mj-ea"/>
              </a:rPr>
              <a:t>＜</a:t>
            </a:r>
            <a:r>
              <a:rPr lang="en-US" altLang="ja-JP" sz="1500" i="1" dirty="0" smtClean="0">
                <a:latin typeface="+mj-ea"/>
                <a:ea typeface="+mj-ea"/>
              </a:rPr>
              <a:t>I</a:t>
            </a:r>
            <a:r>
              <a:rPr lang="ja-JP" altLang="ja-JP" sz="1500" dirty="0" err="1" smtClean="0">
                <a:latin typeface="+mj-ea"/>
                <a:ea typeface="+mj-ea"/>
              </a:rPr>
              <a:t>、</a:t>
            </a:r>
            <a:r>
              <a:rPr lang="en-US" altLang="ja-JP" sz="1500" i="1" dirty="0" smtClean="0">
                <a:latin typeface="+mj-ea"/>
                <a:ea typeface="+mj-ea"/>
              </a:rPr>
              <a:t>r</a:t>
            </a:r>
            <a:r>
              <a:rPr lang="ja-JP" altLang="ja-JP" sz="1500" dirty="0" smtClean="0">
                <a:latin typeface="+mj-ea"/>
                <a:ea typeface="+mj-ea"/>
              </a:rPr>
              <a:t>＜</a:t>
            </a:r>
            <a:r>
              <a:rPr lang="en-US" altLang="ja-JP" sz="1500" i="1" dirty="0" err="1" smtClean="0">
                <a:latin typeface="+mj-ea"/>
                <a:ea typeface="+mj-ea"/>
              </a:rPr>
              <a:t>i</a:t>
            </a:r>
            <a:r>
              <a:rPr lang="ja-JP" altLang="ja-JP" sz="1500" dirty="0" err="1" smtClean="0">
                <a:latin typeface="+mj-ea"/>
                <a:ea typeface="+mj-ea"/>
              </a:rPr>
              <a:t>、</a:t>
            </a:r>
            <a:r>
              <a:rPr lang="ja-JP" altLang="ja-JP" sz="1500" dirty="0" smtClean="0">
                <a:latin typeface="+mj-ea"/>
                <a:ea typeface="+mj-ea"/>
              </a:rPr>
              <a:t>この投資は引き合わない。</a:t>
            </a:r>
          </a:p>
          <a:p>
            <a:r>
              <a:rPr lang="ja-JP" altLang="ja-JP" sz="1500" dirty="0" smtClean="0">
                <a:latin typeface="+mj-ea"/>
                <a:ea typeface="+mj-ea"/>
              </a:rPr>
              <a:t>株式市場や証券市場が完全市場⇒期待収益の割引現在価値</a:t>
            </a:r>
            <a:r>
              <a:rPr lang="en-US" altLang="ja-JP" sz="1500" i="1" dirty="0" smtClean="0">
                <a:latin typeface="+mj-ea"/>
                <a:ea typeface="+mj-ea"/>
              </a:rPr>
              <a:t>V</a:t>
            </a:r>
            <a:r>
              <a:rPr lang="ja-JP" altLang="ja-JP" sz="1500" dirty="0" smtClean="0">
                <a:latin typeface="+mj-ea"/>
                <a:ea typeface="+mj-ea"/>
              </a:rPr>
              <a:t>は、企業価値の市場評価額つまり株価と負債の合計額。</a:t>
            </a:r>
          </a:p>
          <a:p>
            <a:r>
              <a:rPr lang="ja-JP" altLang="ja-JP" sz="1500" dirty="0" smtClean="0">
                <a:latin typeface="+mj-ea"/>
                <a:ea typeface="+mj-ea"/>
              </a:rPr>
              <a:t>投資費用</a:t>
            </a:r>
            <a:r>
              <a:rPr lang="en-US" altLang="ja-JP" sz="1500" i="1" dirty="0" smtClean="0">
                <a:latin typeface="+mj-ea"/>
                <a:ea typeface="+mj-ea"/>
              </a:rPr>
              <a:t>I</a:t>
            </a:r>
            <a:r>
              <a:rPr lang="ja-JP" altLang="ja-JP" sz="1500" dirty="0" smtClean="0">
                <a:latin typeface="+mj-ea"/>
                <a:ea typeface="+mj-ea"/>
              </a:rPr>
              <a:t>は、資本を現在の市場で再取得する価格、現存資本の時価総額</a:t>
            </a:r>
          </a:p>
          <a:p>
            <a:r>
              <a:rPr lang="en-US" altLang="ja-JP" sz="1500" i="1" dirty="0" smtClean="0">
                <a:latin typeface="+mj-ea"/>
                <a:ea typeface="+mj-ea"/>
              </a:rPr>
              <a:t>q</a:t>
            </a:r>
            <a:r>
              <a:rPr lang="ja-JP" altLang="ja-JP" sz="1500" dirty="0" smtClean="0">
                <a:latin typeface="+mj-ea"/>
                <a:ea typeface="+mj-ea"/>
              </a:rPr>
              <a:t>＝</a:t>
            </a:r>
            <a:r>
              <a:rPr lang="en-US" altLang="ja-JP" sz="1500" i="1" dirty="0" smtClean="0">
                <a:latin typeface="+mj-ea"/>
                <a:ea typeface="+mj-ea"/>
              </a:rPr>
              <a:t>V</a:t>
            </a:r>
            <a:r>
              <a:rPr lang="ja-JP" altLang="ja-JP" sz="1500" dirty="0" smtClean="0">
                <a:latin typeface="+mj-ea"/>
                <a:ea typeface="+mj-ea"/>
              </a:rPr>
              <a:t>／</a:t>
            </a:r>
            <a:r>
              <a:rPr lang="en-US" altLang="ja-JP" sz="1500" dirty="0" smtClean="0">
                <a:latin typeface="+mj-ea"/>
                <a:ea typeface="+mj-ea"/>
              </a:rPr>
              <a:t>I</a:t>
            </a:r>
            <a:r>
              <a:rPr lang="ja-JP" altLang="ja-JP" sz="1500" dirty="0" smtClean="0">
                <a:latin typeface="+mj-ea"/>
                <a:ea typeface="+mj-ea"/>
              </a:rPr>
              <a:t>＝企業価値／資本の再取得価格＝（株式時価総額＋負債時価総額）／資産時価総額</a:t>
            </a:r>
            <a:endParaRPr lang="en-US" altLang="ja-JP" sz="1500" dirty="0" smtClean="0">
              <a:latin typeface="+mj-ea"/>
              <a:ea typeface="+mj-ea"/>
            </a:endParaRPr>
          </a:p>
          <a:p>
            <a:pPr>
              <a:buNone/>
            </a:pPr>
            <a:endParaRPr lang="en-US" altLang="ja-JP" sz="1500" dirty="0" smtClean="0"/>
          </a:p>
          <a:p>
            <a:pPr>
              <a:buNone/>
            </a:pPr>
            <a:endParaRPr lang="ja-JP" altLang="ja-JP"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548680"/>
          </a:xfrm>
        </p:spPr>
        <p:txBody>
          <a:bodyPr>
            <a:normAutofit fontScale="90000"/>
          </a:bodyPr>
          <a:lstStyle/>
          <a:p>
            <a:r>
              <a:rPr lang="ja-JP" altLang="en-US" sz="2000" b="1" dirty="0" smtClean="0"/>
              <a:t>７</a:t>
            </a:r>
            <a:r>
              <a:rPr lang="ja-JP" altLang="ja-JP" sz="2000" b="1" dirty="0" smtClean="0"/>
              <a:t>．</a:t>
            </a:r>
            <a:r>
              <a:rPr lang="en-US" altLang="ja-JP" sz="2000" b="1" dirty="0" smtClean="0"/>
              <a:t>Increase </a:t>
            </a:r>
            <a:r>
              <a:rPr lang="en-US" altLang="ja-JP" sz="2000" b="1" dirty="0" smtClean="0"/>
              <a:t>in Income and Investment: Acceleration </a:t>
            </a:r>
            <a:r>
              <a:rPr lang="en-US" altLang="ja-JP" sz="2000" b="1" dirty="0" smtClean="0"/>
              <a:t>Principle</a:t>
            </a:r>
            <a:br>
              <a:rPr lang="en-US" altLang="ja-JP" sz="2000" b="1" dirty="0" smtClean="0"/>
            </a:br>
            <a:r>
              <a:rPr lang="ja-JP" altLang="ja-JP" sz="2000" b="1" dirty="0" smtClean="0"/>
              <a:t>所得の増加と投資：加速度原理</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548680"/>
            <a:ext cx="9144000" cy="6309320"/>
          </a:xfrm>
        </p:spPr>
        <p:txBody>
          <a:bodyPr>
            <a:noAutofit/>
          </a:bodyPr>
          <a:lstStyle/>
          <a:p>
            <a:pPr>
              <a:buNone/>
            </a:pPr>
            <a:r>
              <a:rPr lang="en-US" altLang="ja-JP" sz="1600" dirty="0" smtClean="0"/>
              <a:t>Income </a:t>
            </a:r>
            <a:r>
              <a:rPr lang="en-US" altLang="ja-JP" sz="1600" i="1" dirty="0" smtClean="0"/>
              <a:t>Y</a:t>
            </a:r>
            <a:r>
              <a:rPr lang="en-US" altLang="ja-JP" sz="1600" dirty="0" smtClean="0"/>
              <a:t> increases with economic growth in the long run, and sales and expected earnings </a:t>
            </a:r>
            <a:r>
              <a:rPr lang="en-US" altLang="ja-JP" sz="1600" i="1" dirty="0" smtClean="0"/>
              <a:t>Q </a:t>
            </a:r>
            <a:r>
              <a:rPr lang="en-US" altLang="ja-JP" sz="1600" dirty="0" smtClean="0"/>
              <a:t>also increase ⇒ Investment function is not simply a decreasing function of the market interest rate </a:t>
            </a:r>
            <a:r>
              <a:rPr lang="en-US" altLang="ja-JP" sz="1600" i="1" dirty="0" err="1" smtClean="0"/>
              <a:t>i</a:t>
            </a:r>
            <a:r>
              <a:rPr lang="en-US" altLang="ja-JP" sz="1600" i="1" dirty="0" smtClean="0"/>
              <a:t> </a:t>
            </a:r>
            <a:r>
              <a:rPr lang="en-US" altLang="ja-JP" sz="1600" dirty="0" smtClean="0"/>
              <a:t>but an increasing function of income</a:t>
            </a:r>
            <a:r>
              <a:rPr lang="en-US" altLang="ja-JP" sz="1600" i="1" dirty="0" smtClean="0"/>
              <a:t> Y</a:t>
            </a:r>
            <a:r>
              <a:rPr lang="en-US" altLang="ja-JP" sz="1600" dirty="0" smtClean="0"/>
              <a:t>.</a:t>
            </a:r>
          </a:p>
          <a:p>
            <a:pPr>
              <a:buNone/>
            </a:pPr>
            <a:r>
              <a:rPr lang="en-US" altLang="ja-JP" sz="1600" dirty="0" smtClean="0"/>
              <a:t>The optimal production level to maximize profits in the long run is </a:t>
            </a:r>
            <a:r>
              <a:rPr lang="en-US" altLang="ja-JP" sz="1600" i="1" dirty="0" smtClean="0"/>
              <a:t>Y</a:t>
            </a:r>
            <a:r>
              <a:rPr lang="en-US" altLang="ja-JP" sz="1600" dirty="0" smtClean="0"/>
              <a:t>*, the corresponding amount of optimal capital is </a:t>
            </a:r>
            <a:r>
              <a:rPr lang="en-US" altLang="ja-JP" sz="1600" i="1" dirty="0" smtClean="0"/>
              <a:t>K *</a:t>
            </a:r>
            <a:r>
              <a:rPr lang="en-US" altLang="ja-JP" sz="1600" dirty="0" smtClean="0"/>
              <a:t>, the ratio of </a:t>
            </a:r>
            <a:r>
              <a:rPr lang="en-US" altLang="ja-JP" sz="1600" i="1" dirty="0" smtClean="0"/>
              <a:t>K*</a:t>
            </a:r>
            <a:r>
              <a:rPr lang="en-US" altLang="ja-JP" sz="1600" dirty="0" smtClean="0"/>
              <a:t> necessary to produce </a:t>
            </a:r>
            <a:r>
              <a:rPr lang="en-US" altLang="ja-JP" sz="1600" i="1" dirty="0" smtClean="0"/>
              <a:t>Y*</a:t>
            </a:r>
            <a:r>
              <a:rPr lang="en-US" altLang="ja-JP" sz="1600" dirty="0" smtClean="0"/>
              <a:t> is </a:t>
            </a:r>
            <a:r>
              <a:rPr lang="en-US" altLang="ja-JP" sz="1600" b="1" dirty="0" smtClean="0"/>
              <a:t>the capital coefficient</a:t>
            </a:r>
            <a:r>
              <a:rPr lang="en-US" altLang="ja-JP" sz="1600" b="1" i="1" dirty="0" smtClean="0"/>
              <a:t> v</a:t>
            </a:r>
            <a:r>
              <a:rPr lang="en-US" altLang="ja-JP" sz="1600" dirty="0" smtClean="0"/>
              <a:t>.    </a:t>
            </a:r>
            <a:r>
              <a:rPr lang="en-US" altLang="ja-JP" sz="1600" i="1" dirty="0" smtClean="0"/>
              <a:t>K</a:t>
            </a:r>
            <a:r>
              <a:rPr lang="en-US" altLang="ja-JP" sz="1600" dirty="0" smtClean="0"/>
              <a:t>*</a:t>
            </a:r>
            <a:r>
              <a:rPr lang="ja-JP" altLang="ja-JP" sz="1600" dirty="0" smtClean="0"/>
              <a:t>＝</a:t>
            </a:r>
            <a:r>
              <a:rPr lang="en-US" altLang="ja-JP" sz="1600" i="1" dirty="0" err="1" smtClean="0"/>
              <a:t>vY</a:t>
            </a:r>
            <a:r>
              <a:rPr lang="en-US" altLang="ja-JP" sz="1600" dirty="0" smtClean="0"/>
              <a:t>* ,</a:t>
            </a:r>
            <a:r>
              <a:rPr lang="ja-JP" altLang="en-US" sz="1600" dirty="0" smtClean="0"/>
              <a:t>　</a:t>
            </a:r>
            <a:r>
              <a:rPr lang="en-US" altLang="ja-JP" sz="1600" i="1" dirty="0" smtClean="0"/>
              <a:t>v</a:t>
            </a:r>
            <a:r>
              <a:rPr lang="ja-JP" altLang="ja-JP" sz="1600" dirty="0" smtClean="0"/>
              <a:t>＞</a:t>
            </a:r>
            <a:r>
              <a:rPr lang="en-US" altLang="ja-JP" sz="1600" dirty="0" smtClean="0"/>
              <a:t>1 </a:t>
            </a:r>
          </a:p>
          <a:p>
            <a:pPr>
              <a:buNone/>
            </a:pPr>
            <a:r>
              <a:rPr lang="en-US" altLang="ja-JP" sz="1600" dirty="0" smtClean="0"/>
              <a:t>Firms are supposed to produce an actual level of production Y to maintain the optimal Y* which maximizes profit, and to make investment to equalize actual K to the optimal K*.</a:t>
            </a:r>
          </a:p>
          <a:p>
            <a:pPr>
              <a:buNone/>
            </a:pPr>
            <a:r>
              <a:rPr lang="en-US" altLang="ja-JP" sz="1600" i="1" dirty="0" smtClean="0"/>
              <a:t>         K</a:t>
            </a:r>
            <a:r>
              <a:rPr lang="ja-JP" altLang="ja-JP" sz="1600" dirty="0" smtClean="0"/>
              <a:t>＝</a:t>
            </a:r>
            <a:r>
              <a:rPr lang="en-US" altLang="ja-JP" sz="1600" i="1" dirty="0" err="1" smtClean="0"/>
              <a:t>vY</a:t>
            </a:r>
            <a:r>
              <a:rPr lang="en-US" altLang="ja-JP" sz="1600" i="1" dirty="0" smtClean="0"/>
              <a:t>,</a:t>
            </a:r>
            <a:r>
              <a:rPr lang="ja-JP" altLang="en-US" sz="1600" i="1" dirty="0" smtClean="0"/>
              <a:t>　</a:t>
            </a:r>
            <a:r>
              <a:rPr lang="en-US" altLang="ja-JP" sz="1600" i="1" dirty="0" smtClean="0"/>
              <a:t>ΔK</a:t>
            </a:r>
            <a:r>
              <a:rPr lang="ja-JP" altLang="ja-JP" sz="1600" dirty="0" smtClean="0"/>
              <a:t>＝</a:t>
            </a:r>
            <a:r>
              <a:rPr lang="en-US" altLang="ja-JP" sz="1600" i="1" dirty="0" smtClean="0"/>
              <a:t>I</a:t>
            </a:r>
            <a:r>
              <a:rPr lang="ja-JP" altLang="ja-JP" sz="1600" dirty="0" smtClean="0"/>
              <a:t>＝</a:t>
            </a:r>
            <a:r>
              <a:rPr lang="en-US" altLang="ja-JP" sz="1600" i="1" dirty="0" err="1" smtClean="0"/>
              <a:t>vΔY</a:t>
            </a:r>
            <a:r>
              <a:rPr lang="en-US" altLang="ja-JP" sz="1600" i="1" dirty="0" smtClean="0"/>
              <a:t>,</a:t>
            </a:r>
            <a:r>
              <a:rPr lang="ja-JP" altLang="en-US" sz="1600" i="1" dirty="0" smtClean="0"/>
              <a:t>　</a:t>
            </a:r>
            <a:r>
              <a:rPr lang="en-US" altLang="ja-JP" sz="1600" i="1" dirty="0" err="1" smtClean="0"/>
              <a:t>dK</a:t>
            </a:r>
            <a:r>
              <a:rPr lang="ja-JP" altLang="ja-JP" sz="1600" dirty="0" smtClean="0"/>
              <a:t>＝</a:t>
            </a:r>
            <a:r>
              <a:rPr lang="en-US" altLang="ja-JP" sz="1600" i="1" dirty="0" smtClean="0"/>
              <a:t>I</a:t>
            </a:r>
            <a:r>
              <a:rPr lang="ja-JP" altLang="ja-JP" sz="1600" dirty="0" smtClean="0"/>
              <a:t>＝</a:t>
            </a:r>
            <a:r>
              <a:rPr lang="en-US" altLang="ja-JP" sz="1600" i="1" dirty="0" err="1" smtClean="0"/>
              <a:t>vdY</a:t>
            </a:r>
            <a:r>
              <a:rPr lang="en-US" altLang="ja-JP" sz="1600" i="1" dirty="0" smtClean="0"/>
              <a:t> </a:t>
            </a:r>
            <a:endParaRPr lang="en-US" altLang="ja-JP" sz="1600" dirty="0" smtClean="0"/>
          </a:p>
          <a:p>
            <a:pPr>
              <a:buNone/>
            </a:pPr>
            <a:r>
              <a:rPr lang="en-US" altLang="ja-JP" sz="1600" dirty="0" smtClean="0"/>
              <a:t>Increase in production and sales </a:t>
            </a:r>
            <a:r>
              <a:rPr lang="en-US" altLang="ja-JP" sz="1600" i="1" dirty="0" smtClean="0"/>
              <a:t>ΔY</a:t>
            </a:r>
            <a:r>
              <a:rPr lang="en-US" altLang="ja-JP" sz="1600" dirty="0" smtClean="0"/>
              <a:t> induces as </a:t>
            </a:r>
            <a:r>
              <a:rPr lang="en-US" altLang="ja-JP" sz="1600" i="1" dirty="0" smtClean="0"/>
              <a:t>v</a:t>
            </a:r>
            <a:r>
              <a:rPr lang="en-US" altLang="ja-JP" sz="1600" dirty="0" smtClean="0"/>
              <a:t> times investment </a:t>
            </a:r>
            <a:r>
              <a:rPr lang="en-US" altLang="ja-JP" sz="1600" i="1" dirty="0" smtClean="0"/>
              <a:t>I</a:t>
            </a:r>
            <a:r>
              <a:rPr lang="ja-JP" altLang="ja-JP" sz="1600" dirty="0" smtClean="0"/>
              <a:t>（＝</a:t>
            </a:r>
            <a:r>
              <a:rPr lang="en-US" altLang="ja-JP" sz="1600" i="1" dirty="0" smtClean="0"/>
              <a:t>ΔK</a:t>
            </a:r>
            <a:r>
              <a:rPr lang="ja-JP" altLang="ja-JP" sz="1600" dirty="0" smtClean="0"/>
              <a:t>） </a:t>
            </a:r>
            <a:r>
              <a:rPr lang="en-US" altLang="ja-JP" sz="1600" dirty="0" smtClean="0"/>
              <a:t>as that ⇒ induced investment, this investment principle is </a:t>
            </a:r>
            <a:r>
              <a:rPr lang="en-US" altLang="ja-JP" sz="1600" b="1" dirty="0" smtClean="0"/>
              <a:t>acceleration principle</a:t>
            </a:r>
            <a:r>
              <a:rPr lang="en-US" altLang="ja-JP" sz="1600" dirty="0" smtClean="0"/>
              <a:t>, </a:t>
            </a:r>
            <a:r>
              <a:rPr lang="en-US" altLang="ja-JP" sz="1600" i="1" dirty="0" smtClean="0"/>
              <a:t>v</a:t>
            </a:r>
            <a:r>
              <a:rPr lang="en-US" altLang="ja-JP" sz="1600" dirty="0" smtClean="0"/>
              <a:t> is </a:t>
            </a:r>
            <a:r>
              <a:rPr lang="en-US" altLang="ja-JP" sz="1600" b="1" dirty="0" smtClean="0"/>
              <a:t>acceleration factor</a:t>
            </a:r>
            <a:r>
              <a:rPr lang="en-US" altLang="ja-JP" sz="1600" dirty="0" smtClean="0"/>
              <a:t>. </a:t>
            </a:r>
            <a:r>
              <a:rPr lang="en-US" altLang="ja-JP" sz="1600" b="1" dirty="0" smtClean="0"/>
              <a:t>     </a:t>
            </a:r>
            <a:r>
              <a:rPr lang="en-US" altLang="ja-JP" sz="1600" b="1" dirty="0" err="1" smtClean="0"/>
              <a:t>Aftalion</a:t>
            </a:r>
            <a:r>
              <a:rPr lang="en-US" altLang="ja-JP" sz="1600" b="1" dirty="0" smtClean="0"/>
              <a:t> and J. B. Clark </a:t>
            </a:r>
            <a:r>
              <a:rPr lang="en-US" altLang="ja-JP" sz="1600" dirty="0" smtClean="0"/>
              <a:t>advocated</a:t>
            </a:r>
            <a:r>
              <a:rPr lang="en-US" altLang="ja-JP" sz="1600" dirty="0" smtClean="0"/>
              <a:t>.</a:t>
            </a:r>
          </a:p>
          <a:p>
            <a:r>
              <a:rPr lang="ja-JP" altLang="ja-JP" sz="1600" dirty="0" smtClean="0">
                <a:latin typeface="+mj-ea"/>
                <a:ea typeface="+mj-ea"/>
              </a:rPr>
              <a:t>長期的に経済成長とともに</a:t>
            </a:r>
            <a:r>
              <a:rPr lang="ja-JP" altLang="en-US" sz="1600" dirty="0" smtClean="0">
                <a:latin typeface="+mj-ea"/>
                <a:ea typeface="+mj-ea"/>
              </a:rPr>
              <a:t>所得</a:t>
            </a:r>
            <a:r>
              <a:rPr lang="en-US" altLang="ja-JP" sz="1600" i="1" dirty="0" smtClean="0">
                <a:latin typeface="+mj-ea"/>
                <a:ea typeface="+mj-ea"/>
              </a:rPr>
              <a:t>Y</a:t>
            </a:r>
            <a:r>
              <a:rPr lang="ja-JP" altLang="ja-JP" sz="1600" dirty="0" smtClean="0">
                <a:latin typeface="+mj-ea"/>
                <a:ea typeface="+mj-ea"/>
              </a:rPr>
              <a:t>が増加</a:t>
            </a:r>
            <a:r>
              <a:rPr lang="ja-JP" altLang="en-US" sz="1600" dirty="0" smtClean="0">
                <a:latin typeface="+mj-ea"/>
                <a:ea typeface="+mj-ea"/>
              </a:rPr>
              <a:t>し</a:t>
            </a:r>
            <a:r>
              <a:rPr lang="ja-JP" altLang="ja-JP" sz="1600" dirty="0" smtClean="0">
                <a:latin typeface="+mj-ea"/>
                <a:ea typeface="+mj-ea"/>
              </a:rPr>
              <a:t>、売上高や期待収益</a:t>
            </a:r>
            <a:r>
              <a:rPr lang="en-US" altLang="ja-JP" sz="1600" i="1" dirty="0" smtClean="0">
                <a:latin typeface="+mj-ea"/>
                <a:ea typeface="+mj-ea"/>
              </a:rPr>
              <a:t>Q</a:t>
            </a:r>
            <a:r>
              <a:rPr lang="ja-JP" altLang="ja-JP" sz="1600" dirty="0" smtClean="0">
                <a:latin typeface="+mj-ea"/>
                <a:ea typeface="+mj-ea"/>
              </a:rPr>
              <a:t>も増加⇒投資関数は単に市場利子率</a:t>
            </a:r>
            <a:r>
              <a:rPr lang="en-US" altLang="ja-JP" sz="1600" i="1" dirty="0" err="1" smtClean="0">
                <a:latin typeface="+mj-ea"/>
                <a:ea typeface="+mj-ea"/>
              </a:rPr>
              <a:t>i</a:t>
            </a:r>
            <a:r>
              <a:rPr lang="ja-JP" altLang="ja-JP" sz="1600" dirty="0" smtClean="0">
                <a:latin typeface="+mj-ea"/>
                <a:ea typeface="+mj-ea"/>
              </a:rPr>
              <a:t>の</a:t>
            </a:r>
            <a:r>
              <a:rPr lang="ja-JP" altLang="en-US" sz="1600" dirty="0" smtClean="0">
                <a:latin typeface="+mj-ea"/>
                <a:ea typeface="+mj-ea"/>
              </a:rPr>
              <a:t>減少</a:t>
            </a:r>
            <a:r>
              <a:rPr lang="ja-JP" altLang="ja-JP" sz="1600" dirty="0" smtClean="0">
                <a:latin typeface="+mj-ea"/>
                <a:ea typeface="+mj-ea"/>
              </a:rPr>
              <a:t>関数ではなく、所得</a:t>
            </a:r>
            <a:r>
              <a:rPr lang="en-US" altLang="ja-JP" sz="1600" i="1" dirty="0" smtClean="0">
                <a:latin typeface="+mj-ea"/>
                <a:ea typeface="+mj-ea"/>
              </a:rPr>
              <a:t>Y</a:t>
            </a:r>
            <a:r>
              <a:rPr lang="ja-JP" altLang="ja-JP" sz="1600" dirty="0" smtClean="0">
                <a:latin typeface="+mj-ea"/>
                <a:ea typeface="+mj-ea"/>
              </a:rPr>
              <a:t>の</a:t>
            </a:r>
            <a:r>
              <a:rPr lang="ja-JP" altLang="en-US" sz="1600" dirty="0" smtClean="0">
                <a:latin typeface="+mj-ea"/>
                <a:ea typeface="+mj-ea"/>
              </a:rPr>
              <a:t>増加</a:t>
            </a:r>
            <a:r>
              <a:rPr lang="ja-JP" altLang="ja-JP" sz="1600" dirty="0" smtClean="0">
                <a:latin typeface="+mj-ea"/>
                <a:ea typeface="+mj-ea"/>
              </a:rPr>
              <a:t>関数</a:t>
            </a:r>
          </a:p>
          <a:p>
            <a:r>
              <a:rPr lang="ja-JP" altLang="ja-JP" sz="1600" dirty="0" smtClean="0">
                <a:latin typeface="+mj-ea"/>
                <a:ea typeface="+mj-ea"/>
              </a:rPr>
              <a:t>長期的に利潤を最大化する最適な生産水準＝</a:t>
            </a:r>
            <a:r>
              <a:rPr lang="en-US" altLang="ja-JP" sz="1600" i="1" dirty="0" smtClean="0">
                <a:latin typeface="+mj-ea"/>
                <a:ea typeface="+mj-ea"/>
              </a:rPr>
              <a:t>Y</a:t>
            </a:r>
            <a:r>
              <a:rPr lang="en-US" altLang="ja-JP" sz="1600" dirty="0" smtClean="0">
                <a:latin typeface="+mj-ea"/>
                <a:ea typeface="+mj-ea"/>
              </a:rPr>
              <a:t>*</a:t>
            </a:r>
            <a:r>
              <a:rPr lang="ja-JP" altLang="ja-JP" sz="1600" dirty="0" err="1" smtClean="0">
                <a:latin typeface="+mj-ea"/>
                <a:ea typeface="+mj-ea"/>
              </a:rPr>
              <a:t>、</a:t>
            </a:r>
            <a:r>
              <a:rPr lang="ja-JP" altLang="ja-JP" sz="1600" dirty="0" smtClean="0">
                <a:latin typeface="+mj-ea"/>
                <a:ea typeface="+mj-ea"/>
              </a:rPr>
              <a:t>対応する最適な資本ストック＝</a:t>
            </a:r>
            <a:r>
              <a:rPr lang="en-US" altLang="ja-JP" sz="1600" i="1" dirty="0" smtClean="0">
                <a:latin typeface="+mj-ea"/>
                <a:ea typeface="+mj-ea"/>
              </a:rPr>
              <a:t>K</a:t>
            </a:r>
            <a:r>
              <a:rPr lang="en-US" altLang="ja-JP" sz="1600" dirty="0" smtClean="0">
                <a:latin typeface="+mj-ea"/>
                <a:ea typeface="+mj-ea"/>
              </a:rPr>
              <a:t>*</a:t>
            </a:r>
            <a:r>
              <a:rPr lang="ja-JP" altLang="ja-JP" sz="1600" dirty="0" err="1" smtClean="0">
                <a:latin typeface="+mj-ea"/>
                <a:ea typeface="+mj-ea"/>
              </a:rPr>
              <a:t>、</a:t>
            </a:r>
            <a:r>
              <a:rPr lang="en-US" altLang="ja-JP" sz="1600" i="1" dirty="0" smtClean="0">
                <a:latin typeface="+mj-ea"/>
                <a:ea typeface="+mj-ea"/>
              </a:rPr>
              <a:t>Y</a:t>
            </a:r>
            <a:r>
              <a:rPr lang="en-US" altLang="ja-JP" sz="1600" dirty="0" smtClean="0">
                <a:latin typeface="+mj-ea"/>
                <a:ea typeface="+mj-ea"/>
              </a:rPr>
              <a:t>*</a:t>
            </a:r>
            <a:r>
              <a:rPr lang="ja-JP" altLang="ja-JP" sz="1600" dirty="0" smtClean="0">
                <a:latin typeface="+mj-ea"/>
                <a:ea typeface="+mj-ea"/>
              </a:rPr>
              <a:t>を生産するのに必要な</a:t>
            </a:r>
            <a:r>
              <a:rPr lang="en-US" altLang="ja-JP" sz="1600" i="1" dirty="0" smtClean="0">
                <a:latin typeface="+mj-ea"/>
                <a:ea typeface="+mj-ea"/>
              </a:rPr>
              <a:t>K</a:t>
            </a:r>
            <a:r>
              <a:rPr lang="en-US" altLang="ja-JP" sz="1600" dirty="0" smtClean="0">
                <a:latin typeface="+mj-ea"/>
                <a:ea typeface="+mj-ea"/>
              </a:rPr>
              <a:t>*</a:t>
            </a:r>
            <a:r>
              <a:rPr lang="ja-JP" altLang="ja-JP" sz="1600" dirty="0" smtClean="0">
                <a:latin typeface="+mj-ea"/>
                <a:ea typeface="+mj-ea"/>
              </a:rPr>
              <a:t>の量を</a:t>
            </a:r>
            <a:r>
              <a:rPr lang="ja-JP" altLang="ja-JP" sz="1600" b="1" dirty="0" smtClean="0">
                <a:latin typeface="+mj-ea"/>
                <a:ea typeface="+mj-ea"/>
              </a:rPr>
              <a:t>資本係数</a:t>
            </a:r>
            <a:r>
              <a:rPr lang="ja-JP" altLang="ja-JP" sz="1600" dirty="0" smtClean="0">
                <a:latin typeface="+mj-ea"/>
                <a:ea typeface="+mj-ea"/>
              </a:rPr>
              <a:t>（</a:t>
            </a:r>
            <a:r>
              <a:rPr lang="en-US" altLang="ja-JP" sz="1600" dirty="0" smtClean="0">
                <a:latin typeface="+mj-ea"/>
                <a:ea typeface="+mj-ea"/>
              </a:rPr>
              <a:t>capital coefficient</a:t>
            </a:r>
            <a:r>
              <a:rPr lang="ja-JP" altLang="ja-JP" sz="1600" dirty="0" smtClean="0">
                <a:latin typeface="+mj-ea"/>
                <a:ea typeface="+mj-ea"/>
              </a:rPr>
              <a:t>）</a:t>
            </a:r>
            <a:r>
              <a:rPr lang="en-US" altLang="ja-JP" sz="1600" i="1" dirty="0" smtClean="0">
                <a:latin typeface="+mj-ea"/>
                <a:ea typeface="+mj-ea"/>
              </a:rPr>
              <a:t>v, </a:t>
            </a:r>
            <a:r>
              <a:rPr lang="ja-JP" altLang="en-US" sz="1600" i="1" dirty="0" smtClean="0">
                <a:latin typeface="+mj-ea"/>
                <a:ea typeface="+mj-ea"/>
              </a:rPr>
              <a:t> </a:t>
            </a:r>
            <a:r>
              <a:rPr lang="en-US" altLang="ja-JP" sz="1600" i="1" dirty="0" smtClean="0">
                <a:latin typeface="+mj-ea"/>
                <a:ea typeface="+mj-ea"/>
              </a:rPr>
              <a:t>K</a:t>
            </a:r>
            <a:r>
              <a:rPr lang="en-US" altLang="ja-JP" sz="1600" dirty="0" smtClean="0">
                <a:latin typeface="+mj-ea"/>
                <a:ea typeface="+mj-ea"/>
              </a:rPr>
              <a:t>*</a:t>
            </a:r>
            <a:r>
              <a:rPr lang="ja-JP" altLang="ja-JP" sz="1600" dirty="0" smtClean="0">
                <a:latin typeface="+mj-ea"/>
                <a:ea typeface="+mj-ea"/>
              </a:rPr>
              <a:t>＝</a:t>
            </a:r>
            <a:r>
              <a:rPr lang="en-US" altLang="ja-JP" sz="1600" i="1" dirty="0" err="1" smtClean="0">
                <a:latin typeface="+mj-ea"/>
                <a:ea typeface="+mj-ea"/>
              </a:rPr>
              <a:t>vY</a:t>
            </a:r>
            <a:r>
              <a:rPr lang="en-US" altLang="ja-JP" sz="1600" dirty="0" smtClean="0">
                <a:latin typeface="+mj-ea"/>
                <a:ea typeface="+mj-ea"/>
              </a:rPr>
              <a:t>* ,</a:t>
            </a:r>
            <a:r>
              <a:rPr lang="ja-JP" altLang="en-US" sz="1600" dirty="0" smtClean="0">
                <a:latin typeface="+mj-ea"/>
                <a:ea typeface="+mj-ea"/>
              </a:rPr>
              <a:t>　</a:t>
            </a:r>
            <a:r>
              <a:rPr lang="en-US" altLang="ja-JP" sz="1600" i="1" dirty="0" smtClean="0">
                <a:latin typeface="+mj-ea"/>
                <a:ea typeface="+mj-ea"/>
              </a:rPr>
              <a:t>v</a:t>
            </a:r>
            <a:r>
              <a:rPr lang="ja-JP" altLang="ja-JP" sz="1600" dirty="0" smtClean="0">
                <a:latin typeface="+mj-ea"/>
                <a:ea typeface="+mj-ea"/>
              </a:rPr>
              <a:t>＞</a:t>
            </a:r>
            <a:r>
              <a:rPr lang="en-US" altLang="ja-JP" sz="1600" dirty="0" smtClean="0">
                <a:latin typeface="+mj-ea"/>
                <a:ea typeface="+mj-ea"/>
              </a:rPr>
              <a:t>1</a:t>
            </a:r>
            <a:endParaRPr lang="ja-JP" altLang="ja-JP" sz="1600" dirty="0" smtClean="0">
              <a:latin typeface="+mj-ea"/>
              <a:ea typeface="+mj-ea"/>
            </a:endParaRPr>
          </a:p>
          <a:p>
            <a:r>
              <a:rPr lang="ja-JP" altLang="ja-JP" sz="1600" dirty="0" smtClean="0">
                <a:latin typeface="+mj-ea"/>
                <a:ea typeface="+mj-ea"/>
              </a:rPr>
              <a:t>企業は現実の生産水準</a:t>
            </a:r>
            <a:r>
              <a:rPr lang="en-US" altLang="ja-JP" sz="1600" i="1" dirty="0" smtClean="0">
                <a:latin typeface="+mj-ea"/>
                <a:ea typeface="+mj-ea"/>
              </a:rPr>
              <a:t>Y</a:t>
            </a:r>
            <a:r>
              <a:rPr lang="ja-JP" altLang="ja-JP" sz="1600" dirty="0" smtClean="0">
                <a:latin typeface="+mj-ea"/>
                <a:ea typeface="+mj-ea"/>
              </a:rPr>
              <a:t>を、利潤最大化する最適な水準</a:t>
            </a:r>
            <a:r>
              <a:rPr lang="en-US" altLang="ja-JP" sz="1600" i="1" dirty="0" smtClean="0">
                <a:latin typeface="+mj-ea"/>
                <a:ea typeface="+mj-ea"/>
              </a:rPr>
              <a:t>Y</a:t>
            </a:r>
            <a:r>
              <a:rPr lang="en-US" altLang="ja-JP" sz="1600" dirty="0" smtClean="0">
                <a:latin typeface="+mj-ea"/>
                <a:ea typeface="+mj-ea"/>
              </a:rPr>
              <a:t>*</a:t>
            </a:r>
            <a:r>
              <a:rPr lang="ja-JP" altLang="ja-JP" sz="1600" dirty="0" err="1" smtClean="0">
                <a:latin typeface="+mj-ea"/>
                <a:ea typeface="+mj-ea"/>
              </a:rPr>
              <a:t>に維</a:t>
            </a:r>
            <a:r>
              <a:rPr lang="ja-JP" altLang="ja-JP" sz="1600" dirty="0" smtClean="0">
                <a:latin typeface="+mj-ea"/>
                <a:ea typeface="+mj-ea"/>
              </a:rPr>
              <a:t>持するように生産し、現実の資本ストック</a:t>
            </a:r>
            <a:r>
              <a:rPr lang="en-US" altLang="ja-JP" sz="1600" i="1" dirty="0" smtClean="0">
                <a:latin typeface="+mj-ea"/>
                <a:ea typeface="+mj-ea"/>
              </a:rPr>
              <a:t>K</a:t>
            </a:r>
            <a:r>
              <a:rPr lang="ja-JP" altLang="ja-JP" sz="1600" dirty="0" smtClean="0">
                <a:latin typeface="+mj-ea"/>
                <a:ea typeface="+mj-ea"/>
              </a:rPr>
              <a:t>も最適な水準</a:t>
            </a:r>
            <a:r>
              <a:rPr lang="en-US" altLang="ja-JP" sz="1600" i="1" dirty="0" smtClean="0">
                <a:latin typeface="+mj-ea"/>
                <a:ea typeface="+mj-ea"/>
              </a:rPr>
              <a:t>K</a:t>
            </a:r>
            <a:r>
              <a:rPr lang="en-US" altLang="ja-JP" sz="1600" dirty="0" smtClean="0">
                <a:latin typeface="+mj-ea"/>
                <a:ea typeface="+mj-ea"/>
              </a:rPr>
              <a:t>*</a:t>
            </a:r>
            <a:r>
              <a:rPr lang="ja-JP" altLang="ja-JP" sz="1600" dirty="0" err="1" smtClean="0">
                <a:latin typeface="+mj-ea"/>
                <a:ea typeface="+mj-ea"/>
              </a:rPr>
              <a:t>を維</a:t>
            </a:r>
            <a:r>
              <a:rPr lang="ja-JP" altLang="ja-JP" sz="1600" dirty="0" smtClean="0">
                <a:latin typeface="+mj-ea"/>
                <a:ea typeface="+mj-ea"/>
              </a:rPr>
              <a:t>持するように投資を行う</a:t>
            </a:r>
          </a:p>
          <a:p>
            <a:r>
              <a:rPr lang="ja-JP" altLang="ja-JP" sz="1600" dirty="0" smtClean="0">
                <a:latin typeface="+mj-ea"/>
                <a:ea typeface="+mj-ea"/>
              </a:rPr>
              <a:t>　　</a:t>
            </a:r>
            <a:r>
              <a:rPr lang="en-US" altLang="ja-JP" sz="1600" i="1" dirty="0" smtClean="0">
                <a:latin typeface="+mj-ea"/>
                <a:ea typeface="+mj-ea"/>
              </a:rPr>
              <a:t>K</a:t>
            </a:r>
            <a:r>
              <a:rPr lang="ja-JP" altLang="ja-JP" sz="1600" dirty="0" smtClean="0">
                <a:latin typeface="+mj-ea"/>
                <a:ea typeface="+mj-ea"/>
              </a:rPr>
              <a:t>＝</a:t>
            </a:r>
            <a:r>
              <a:rPr lang="en-US" altLang="ja-JP" sz="1600" i="1" dirty="0" err="1" smtClean="0">
                <a:latin typeface="+mj-ea"/>
                <a:ea typeface="+mj-ea"/>
              </a:rPr>
              <a:t>vY</a:t>
            </a:r>
            <a:r>
              <a:rPr lang="en-US" altLang="ja-JP" sz="1600" i="1" dirty="0" smtClean="0">
                <a:latin typeface="+mj-ea"/>
                <a:ea typeface="+mj-ea"/>
              </a:rPr>
              <a:t>,</a:t>
            </a:r>
            <a:r>
              <a:rPr lang="ja-JP" altLang="en-US" sz="1600" i="1" dirty="0" smtClean="0">
                <a:latin typeface="+mj-ea"/>
                <a:ea typeface="+mj-ea"/>
              </a:rPr>
              <a:t>　</a:t>
            </a:r>
            <a:r>
              <a:rPr lang="en-US" altLang="ja-JP" sz="1600" i="1" dirty="0" smtClean="0">
                <a:latin typeface="+mj-ea"/>
                <a:ea typeface="+mj-ea"/>
              </a:rPr>
              <a:t>ΔK</a:t>
            </a:r>
            <a:r>
              <a:rPr lang="ja-JP" altLang="ja-JP" sz="1600" dirty="0" smtClean="0">
                <a:latin typeface="+mj-ea"/>
                <a:ea typeface="+mj-ea"/>
              </a:rPr>
              <a:t>＝</a:t>
            </a:r>
            <a:r>
              <a:rPr lang="en-US" altLang="ja-JP" sz="1600" i="1" dirty="0" smtClean="0">
                <a:latin typeface="+mj-ea"/>
                <a:ea typeface="+mj-ea"/>
              </a:rPr>
              <a:t>I</a:t>
            </a:r>
            <a:r>
              <a:rPr lang="ja-JP" altLang="ja-JP" sz="1600" dirty="0" smtClean="0">
                <a:latin typeface="+mj-ea"/>
                <a:ea typeface="+mj-ea"/>
              </a:rPr>
              <a:t>＝</a:t>
            </a:r>
            <a:r>
              <a:rPr lang="en-US" altLang="ja-JP" sz="1600" i="1" dirty="0" err="1" smtClean="0">
                <a:latin typeface="+mj-ea"/>
                <a:ea typeface="+mj-ea"/>
              </a:rPr>
              <a:t>vΔY</a:t>
            </a:r>
            <a:r>
              <a:rPr lang="en-US" altLang="ja-JP" sz="1600" i="1" dirty="0" smtClean="0">
                <a:latin typeface="+mj-ea"/>
                <a:ea typeface="+mj-ea"/>
              </a:rPr>
              <a:t>,</a:t>
            </a:r>
            <a:r>
              <a:rPr lang="ja-JP" altLang="en-US" sz="1600" i="1" dirty="0" smtClean="0">
                <a:latin typeface="+mj-ea"/>
                <a:ea typeface="+mj-ea"/>
              </a:rPr>
              <a:t>　</a:t>
            </a:r>
            <a:r>
              <a:rPr lang="en-US" altLang="ja-JP" sz="1600" i="1" dirty="0" err="1" smtClean="0">
                <a:latin typeface="+mj-ea"/>
                <a:ea typeface="+mj-ea"/>
              </a:rPr>
              <a:t>dK</a:t>
            </a:r>
            <a:r>
              <a:rPr lang="ja-JP" altLang="ja-JP" sz="1600" dirty="0" smtClean="0">
                <a:latin typeface="+mj-ea"/>
                <a:ea typeface="+mj-ea"/>
              </a:rPr>
              <a:t>＝</a:t>
            </a:r>
            <a:r>
              <a:rPr lang="en-US" altLang="ja-JP" sz="1600" i="1" dirty="0" smtClean="0">
                <a:latin typeface="+mj-ea"/>
                <a:ea typeface="+mj-ea"/>
              </a:rPr>
              <a:t>I</a:t>
            </a:r>
            <a:r>
              <a:rPr lang="ja-JP" altLang="ja-JP" sz="1600" dirty="0" smtClean="0">
                <a:latin typeface="+mj-ea"/>
                <a:ea typeface="+mj-ea"/>
              </a:rPr>
              <a:t>＝</a:t>
            </a:r>
            <a:r>
              <a:rPr lang="en-US" altLang="ja-JP" sz="1600" i="1" dirty="0" err="1" smtClean="0">
                <a:latin typeface="+mj-ea"/>
                <a:ea typeface="+mj-ea"/>
              </a:rPr>
              <a:t>vdY</a:t>
            </a:r>
            <a:endParaRPr lang="en-US" altLang="ja-JP" sz="1600" i="1" dirty="0" smtClean="0">
              <a:latin typeface="+mj-ea"/>
              <a:ea typeface="+mj-ea"/>
            </a:endParaRPr>
          </a:p>
          <a:p>
            <a:r>
              <a:rPr lang="ja-JP" altLang="ja-JP" sz="1600" dirty="0" smtClean="0">
                <a:latin typeface="+mj-ea"/>
                <a:ea typeface="+mj-ea"/>
              </a:rPr>
              <a:t>生産高、売上高の増分</a:t>
            </a:r>
            <a:r>
              <a:rPr lang="en-US" altLang="ja-JP" sz="1600" i="1" dirty="0" smtClean="0">
                <a:latin typeface="+mj-ea"/>
                <a:ea typeface="+mj-ea"/>
              </a:rPr>
              <a:t>ΔY</a:t>
            </a:r>
            <a:r>
              <a:rPr lang="ja-JP" altLang="ja-JP" sz="1600" dirty="0" smtClean="0">
                <a:latin typeface="+mj-ea"/>
                <a:ea typeface="+mj-ea"/>
              </a:rPr>
              <a:t>が、その</a:t>
            </a:r>
            <a:r>
              <a:rPr lang="en-US" altLang="ja-JP" sz="1600" i="1" dirty="0" smtClean="0">
                <a:latin typeface="+mj-ea"/>
                <a:ea typeface="+mj-ea"/>
              </a:rPr>
              <a:t>v</a:t>
            </a:r>
            <a:r>
              <a:rPr lang="ja-JP" altLang="ja-JP" sz="1600" dirty="0" smtClean="0">
                <a:latin typeface="+mj-ea"/>
                <a:ea typeface="+mj-ea"/>
              </a:rPr>
              <a:t>倍の投資</a:t>
            </a:r>
            <a:r>
              <a:rPr lang="en-US" altLang="ja-JP" sz="1600" i="1" dirty="0" smtClean="0">
                <a:latin typeface="+mj-ea"/>
                <a:ea typeface="+mj-ea"/>
              </a:rPr>
              <a:t>I</a:t>
            </a:r>
            <a:r>
              <a:rPr lang="ja-JP" altLang="ja-JP" sz="1600" dirty="0" smtClean="0">
                <a:latin typeface="+mj-ea"/>
                <a:ea typeface="+mj-ea"/>
              </a:rPr>
              <a:t>（＝</a:t>
            </a:r>
            <a:r>
              <a:rPr lang="en-US" altLang="ja-JP" sz="1600" i="1" dirty="0" smtClean="0">
                <a:latin typeface="+mj-ea"/>
                <a:ea typeface="+mj-ea"/>
              </a:rPr>
              <a:t>ΔK</a:t>
            </a:r>
            <a:r>
              <a:rPr lang="ja-JP" altLang="ja-JP" sz="1600" dirty="0" smtClean="0">
                <a:latin typeface="+mj-ea"/>
                <a:ea typeface="+mj-ea"/>
              </a:rPr>
              <a:t>）を誘発⇒</a:t>
            </a:r>
            <a:r>
              <a:rPr lang="ja-JP" altLang="ja-JP" sz="1600" b="1" dirty="0" smtClean="0">
                <a:latin typeface="+mj-ea"/>
                <a:ea typeface="+mj-ea"/>
              </a:rPr>
              <a:t>誘発投資</a:t>
            </a:r>
            <a:r>
              <a:rPr lang="ja-JP" altLang="ja-JP" sz="1600" dirty="0" smtClean="0">
                <a:latin typeface="+mj-ea"/>
                <a:ea typeface="+mj-ea"/>
              </a:rPr>
              <a:t>（</a:t>
            </a:r>
            <a:r>
              <a:rPr lang="en-US" altLang="ja-JP" sz="1600" dirty="0" smtClean="0">
                <a:latin typeface="+mj-ea"/>
                <a:ea typeface="+mj-ea"/>
              </a:rPr>
              <a:t>induced investment</a:t>
            </a:r>
            <a:r>
              <a:rPr lang="ja-JP" altLang="ja-JP" sz="1600" dirty="0" smtClean="0">
                <a:latin typeface="+mj-ea"/>
                <a:ea typeface="+mj-ea"/>
              </a:rPr>
              <a:t>）、この投資原理を</a:t>
            </a:r>
            <a:r>
              <a:rPr lang="ja-JP" altLang="ja-JP" sz="1600" b="1" dirty="0" smtClean="0">
                <a:latin typeface="+mj-ea"/>
                <a:ea typeface="+mj-ea"/>
              </a:rPr>
              <a:t>加速度原理</a:t>
            </a:r>
            <a:r>
              <a:rPr lang="ja-JP" altLang="ja-JP" sz="1600" dirty="0" smtClean="0">
                <a:latin typeface="+mj-ea"/>
                <a:ea typeface="+mj-ea"/>
              </a:rPr>
              <a:t>（</a:t>
            </a:r>
            <a:r>
              <a:rPr lang="en-US" altLang="ja-JP" sz="1600" dirty="0" smtClean="0">
                <a:latin typeface="+mj-ea"/>
                <a:ea typeface="+mj-ea"/>
              </a:rPr>
              <a:t>acceleration principle</a:t>
            </a:r>
            <a:r>
              <a:rPr lang="ja-JP" altLang="ja-JP" sz="1600" dirty="0" smtClean="0">
                <a:latin typeface="+mj-ea"/>
                <a:ea typeface="+mj-ea"/>
              </a:rPr>
              <a:t>）、</a:t>
            </a:r>
            <a:r>
              <a:rPr lang="en-US" altLang="ja-JP" sz="1600" i="1" dirty="0" smtClean="0">
                <a:latin typeface="+mj-ea"/>
                <a:ea typeface="+mj-ea"/>
              </a:rPr>
              <a:t>v</a:t>
            </a:r>
            <a:r>
              <a:rPr lang="ja-JP" altLang="ja-JP" sz="1600" dirty="0" smtClean="0">
                <a:latin typeface="+mj-ea"/>
                <a:ea typeface="+mj-ea"/>
              </a:rPr>
              <a:t>を</a:t>
            </a:r>
            <a:r>
              <a:rPr lang="ja-JP" altLang="ja-JP" sz="1600" b="1" dirty="0" smtClean="0">
                <a:latin typeface="+mj-ea"/>
                <a:ea typeface="+mj-ea"/>
              </a:rPr>
              <a:t>加速度係数</a:t>
            </a:r>
            <a:r>
              <a:rPr lang="ja-JP" altLang="ja-JP" sz="1600" dirty="0" smtClean="0">
                <a:latin typeface="+mj-ea"/>
                <a:ea typeface="+mj-ea"/>
              </a:rPr>
              <a:t>（</a:t>
            </a:r>
            <a:r>
              <a:rPr lang="en-US" altLang="ja-JP" sz="1600" dirty="0" smtClean="0">
                <a:latin typeface="+mj-ea"/>
                <a:ea typeface="+mj-ea"/>
              </a:rPr>
              <a:t>accelerator</a:t>
            </a:r>
            <a:r>
              <a:rPr lang="ja-JP" altLang="ja-JP" sz="1600" dirty="0" smtClean="0">
                <a:latin typeface="+mj-ea"/>
                <a:ea typeface="+mj-ea"/>
              </a:rPr>
              <a:t>）。</a:t>
            </a:r>
            <a:r>
              <a:rPr lang="ja-JP" altLang="ja-JP" sz="1600" b="1" dirty="0" smtClean="0">
                <a:latin typeface="+mj-ea"/>
                <a:ea typeface="+mj-ea"/>
              </a:rPr>
              <a:t>アフタリオン</a:t>
            </a:r>
            <a:r>
              <a:rPr lang="ja-JP" altLang="ja-JP" sz="1600" dirty="0" smtClean="0">
                <a:latin typeface="+mj-ea"/>
                <a:ea typeface="+mj-ea"/>
              </a:rPr>
              <a:t>（</a:t>
            </a:r>
            <a:r>
              <a:rPr lang="en-US" altLang="ja-JP" sz="1600" dirty="0" smtClean="0">
                <a:latin typeface="+mj-ea"/>
                <a:ea typeface="+mj-ea"/>
              </a:rPr>
              <a:t>A. </a:t>
            </a:r>
            <a:r>
              <a:rPr lang="en-US" altLang="ja-JP" sz="1600" dirty="0" err="1" smtClean="0">
                <a:latin typeface="+mj-ea"/>
                <a:ea typeface="+mj-ea"/>
              </a:rPr>
              <a:t>Aftalion</a:t>
            </a:r>
            <a:r>
              <a:rPr lang="ja-JP" altLang="ja-JP" sz="1600" dirty="0" smtClean="0">
                <a:latin typeface="+mj-ea"/>
                <a:ea typeface="+mj-ea"/>
              </a:rPr>
              <a:t>）や</a:t>
            </a:r>
            <a:r>
              <a:rPr lang="ja-JP" altLang="ja-JP" sz="1600" b="1" dirty="0" smtClean="0">
                <a:latin typeface="+mj-ea"/>
                <a:ea typeface="+mj-ea"/>
              </a:rPr>
              <a:t>クラーク</a:t>
            </a:r>
            <a:r>
              <a:rPr lang="ja-JP" altLang="ja-JP" sz="1600" dirty="0" smtClean="0">
                <a:latin typeface="+mj-ea"/>
                <a:ea typeface="+mj-ea"/>
              </a:rPr>
              <a:t>（</a:t>
            </a:r>
            <a:r>
              <a:rPr lang="en-US" altLang="ja-JP" sz="1600" dirty="0" smtClean="0">
                <a:latin typeface="+mj-ea"/>
                <a:ea typeface="+mj-ea"/>
              </a:rPr>
              <a:t>J. B. Clark</a:t>
            </a:r>
            <a:r>
              <a:rPr lang="ja-JP" altLang="ja-JP" sz="1600" dirty="0" smtClean="0">
                <a:latin typeface="+mj-ea"/>
                <a:ea typeface="+mj-ea"/>
              </a:rPr>
              <a:t>）が提唱</a:t>
            </a:r>
          </a:p>
          <a:p>
            <a:pPr>
              <a:buNone/>
            </a:pPr>
            <a:endParaRPr lang="en-US" altLang="ja-JP" sz="1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620688"/>
          </a:xfrm>
        </p:spPr>
        <p:txBody>
          <a:bodyPr>
            <a:normAutofit fontScale="90000"/>
          </a:bodyPr>
          <a:lstStyle/>
          <a:p>
            <a:r>
              <a:rPr lang="ja-JP" altLang="en-US" sz="2000" b="1" dirty="0" smtClean="0"/>
              <a:t>７</a:t>
            </a:r>
            <a:r>
              <a:rPr lang="en-US" altLang="ja-JP" sz="2000" b="1" dirty="0" smtClean="0"/>
              <a:t>B</a:t>
            </a:r>
            <a:r>
              <a:rPr lang="ja-JP" altLang="ja-JP" sz="2000" b="1" dirty="0" err="1" smtClean="0"/>
              <a:t>．</a:t>
            </a:r>
            <a:r>
              <a:rPr lang="en-US" altLang="ja-JP" sz="2000" b="1" dirty="0" smtClean="0"/>
              <a:t>Increase </a:t>
            </a:r>
            <a:r>
              <a:rPr lang="en-US" altLang="ja-JP" sz="2000" b="1" dirty="0" smtClean="0"/>
              <a:t>in Income and Investment: Acceleration </a:t>
            </a:r>
            <a:r>
              <a:rPr lang="en-US" altLang="ja-JP" sz="2000" b="1" dirty="0" smtClean="0"/>
              <a:t>Principle</a:t>
            </a:r>
            <a:br>
              <a:rPr lang="en-US" altLang="ja-JP" sz="2000" b="1" dirty="0" smtClean="0"/>
            </a:br>
            <a:r>
              <a:rPr lang="ja-JP" altLang="ja-JP" sz="2000" b="1" dirty="0" smtClean="0"/>
              <a:t>所得の増加と投資：加速度原理</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764705"/>
            <a:ext cx="9144000" cy="5788496"/>
          </a:xfrm>
        </p:spPr>
        <p:txBody>
          <a:bodyPr/>
          <a:lstStyle/>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p:txBody>
      </p:sp>
      <p:sp>
        <p:nvSpPr>
          <p:cNvPr id="7" name="正方形/長方形 6"/>
          <p:cNvSpPr/>
          <p:nvPr/>
        </p:nvSpPr>
        <p:spPr>
          <a:xfrm>
            <a:off x="179512" y="692696"/>
            <a:ext cx="8856984" cy="6463308"/>
          </a:xfrm>
          <a:prstGeom prst="rect">
            <a:avLst/>
          </a:prstGeom>
        </p:spPr>
        <p:txBody>
          <a:bodyPr wrap="square">
            <a:spAutoFit/>
          </a:bodyPr>
          <a:lstStyle/>
          <a:p>
            <a:pPr>
              <a:buNone/>
            </a:pPr>
            <a:r>
              <a:rPr lang="en-US" altLang="ja-JP" sz="1800" dirty="0" smtClean="0"/>
              <a:t>In </a:t>
            </a:r>
            <a:r>
              <a:rPr lang="en-US" altLang="ja-JP" sz="1800" dirty="0" smtClean="0"/>
              <a:t>the discrete type of difference equation, </a:t>
            </a:r>
            <a:r>
              <a:rPr lang="ja-JP" altLang="ja-JP" sz="1800" i="1" dirty="0" smtClean="0"/>
              <a:t>　</a:t>
            </a:r>
            <a:r>
              <a:rPr lang="en-US" altLang="ja-JP" sz="1800" i="1" dirty="0" smtClean="0"/>
              <a:t>I</a:t>
            </a:r>
            <a:r>
              <a:rPr lang="en-US" altLang="ja-JP" sz="1800" i="1" baseline="-25000" dirty="0" smtClean="0"/>
              <a:t>t</a:t>
            </a:r>
            <a:r>
              <a:rPr lang="ja-JP" altLang="ja-JP" sz="1800" dirty="0" smtClean="0"/>
              <a:t>＝</a:t>
            </a:r>
            <a:r>
              <a:rPr lang="en-US" altLang="ja-JP" sz="1800" i="1" dirty="0" smtClean="0"/>
              <a:t>v</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dirty="0" smtClean="0"/>
              <a:t>,</a:t>
            </a:r>
            <a:br>
              <a:rPr lang="en-US" altLang="ja-JP" sz="1800" dirty="0" smtClean="0"/>
            </a:br>
            <a:r>
              <a:rPr lang="en-US" altLang="ja-JP" sz="1800" dirty="0" smtClean="0"/>
              <a:t>If there is </a:t>
            </a:r>
            <a:r>
              <a:rPr lang="en-US" altLang="ja-JP" sz="1800" b="1" dirty="0" smtClean="0"/>
              <a:t>a time lag </a:t>
            </a:r>
            <a:r>
              <a:rPr lang="en-US" altLang="ja-JP" sz="1800" dirty="0" smtClean="0"/>
              <a:t>of the first period, </a:t>
            </a:r>
            <a:r>
              <a:rPr lang="ja-JP" altLang="ja-JP" sz="1800" dirty="0" smtClean="0"/>
              <a:t>　</a:t>
            </a:r>
            <a:r>
              <a:rPr lang="en-US" altLang="ja-JP" sz="1800" i="1" dirty="0" smtClean="0"/>
              <a:t>I</a:t>
            </a:r>
            <a:r>
              <a:rPr lang="en-US" altLang="ja-JP" sz="1800" i="1" baseline="-25000" dirty="0" smtClean="0"/>
              <a:t>t</a:t>
            </a:r>
            <a:r>
              <a:rPr lang="ja-JP" altLang="ja-JP" sz="1800" dirty="0" smtClean="0"/>
              <a:t>＝</a:t>
            </a:r>
            <a:r>
              <a:rPr lang="en-US" altLang="ja-JP" sz="1800" i="1" dirty="0" smtClean="0"/>
              <a:t>v</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a:t>
            </a:r>
          </a:p>
          <a:p>
            <a:r>
              <a:rPr lang="en-US" altLang="ja-JP" sz="1800" dirty="0" smtClean="0"/>
              <a:t>When income increases during economic rising period (ΔY&gt; 0), investment increases more than that, and when income decreases during economic recession (ΔY &lt;0), investment decreases further. The acceleration principle can explain these phenomena.</a:t>
            </a:r>
            <a:br>
              <a:rPr lang="en-US" altLang="ja-JP" sz="1800" dirty="0" smtClean="0"/>
            </a:br>
            <a:r>
              <a:rPr lang="en-US" altLang="ja-JP" sz="1800" dirty="0" smtClean="0"/>
              <a:t>In the recession period, when investment decrease is larger than capital depreciation amount </a:t>
            </a:r>
            <a:r>
              <a:rPr lang="en-US" altLang="ja-JP" sz="1800" i="1" dirty="0" err="1" smtClean="0"/>
              <a:t>δK</a:t>
            </a:r>
            <a:r>
              <a:rPr lang="en-US" altLang="ja-JP" sz="1800" i="1" dirty="0" smtClean="0"/>
              <a:t> &lt;</a:t>
            </a:r>
            <a:r>
              <a:rPr lang="en-US" altLang="ja-JP" sz="1800" i="1" dirty="0" err="1" smtClean="0"/>
              <a:t>vΔY</a:t>
            </a:r>
            <a:r>
              <a:rPr lang="en-US" altLang="ja-JP" sz="1800" dirty="0" smtClean="0"/>
              <a:t>, capital stock is intentionally impaired by that amount, so it is difficult to explain.</a:t>
            </a:r>
            <a:br>
              <a:rPr lang="en-US" altLang="ja-JP" sz="1800" dirty="0" smtClean="0"/>
            </a:br>
            <a:r>
              <a:rPr lang="en-US" altLang="ja-JP" sz="1800" dirty="0" smtClean="0"/>
              <a:t>The capital coefficient</a:t>
            </a:r>
            <a:r>
              <a:rPr lang="en-US" altLang="ja-JP" sz="1800" i="1" dirty="0" smtClean="0"/>
              <a:t> v </a:t>
            </a:r>
            <a:r>
              <a:rPr lang="en-US" altLang="ja-JP" sz="1800" dirty="0" smtClean="0"/>
              <a:t>varies according to the economic situation ⇒ In the acceleration principle, a fixed capital coefficient </a:t>
            </a:r>
            <a:r>
              <a:rPr lang="en-US" altLang="ja-JP" sz="1800" i="1" dirty="0" smtClean="0"/>
              <a:t>v</a:t>
            </a:r>
            <a:r>
              <a:rPr lang="en-US" altLang="ja-JP" sz="1800" dirty="0" smtClean="0"/>
              <a:t> is assumed, so it is difficult to explain it as a reality</a:t>
            </a:r>
            <a:r>
              <a:rPr lang="en-US" altLang="ja-JP" sz="1800" dirty="0" smtClean="0"/>
              <a:t>.</a:t>
            </a:r>
          </a:p>
          <a:p>
            <a:r>
              <a:rPr lang="ja-JP" altLang="ja-JP" sz="1800" dirty="0" smtClean="0">
                <a:latin typeface="+mj-ea"/>
                <a:ea typeface="+mj-ea"/>
              </a:rPr>
              <a:t>離散型の差分では</a:t>
            </a:r>
            <a:r>
              <a:rPr lang="ja-JP" altLang="en-US" sz="1800" dirty="0" smtClean="0">
                <a:latin typeface="+mj-ea"/>
                <a:ea typeface="+mj-ea"/>
              </a:rPr>
              <a:t>、</a:t>
            </a:r>
            <a:r>
              <a:rPr lang="ja-JP" altLang="ja-JP" sz="1800" i="1"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v</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ja-JP" altLang="en-US" sz="1800" dirty="0" smtClean="0">
                <a:latin typeface="+mj-ea"/>
                <a:ea typeface="+mj-ea"/>
              </a:rPr>
              <a:t>、</a:t>
            </a:r>
            <a:endParaRPr lang="en-US" altLang="ja-JP" sz="1800" dirty="0" smtClean="0">
              <a:latin typeface="+mj-ea"/>
              <a:ea typeface="+mj-ea"/>
            </a:endParaRPr>
          </a:p>
          <a:p>
            <a:r>
              <a:rPr lang="en-US" altLang="ja-JP" sz="1800" dirty="0" smtClean="0">
                <a:latin typeface="+mj-ea"/>
                <a:ea typeface="+mj-ea"/>
              </a:rPr>
              <a:t>1</a:t>
            </a:r>
            <a:r>
              <a:rPr lang="ja-JP" altLang="ja-JP" sz="1800" dirty="0" smtClean="0">
                <a:latin typeface="+mj-ea"/>
                <a:ea typeface="+mj-ea"/>
              </a:rPr>
              <a:t>期の</a:t>
            </a:r>
            <a:r>
              <a:rPr lang="ja-JP" altLang="ja-JP" sz="1800" b="1" dirty="0" smtClean="0">
                <a:latin typeface="+mj-ea"/>
                <a:ea typeface="+mj-ea"/>
              </a:rPr>
              <a:t>時間の遅れ</a:t>
            </a:r>
            <a:r>
              <a:rPr lang="ja-JP" altLang="ja-JP" sz="1800" dirty="0" smtClean="0">
                <a:latin typeface="+mj-ea"/>
                <a:ea typeface="+mj-ea"/>
              </a:rPr>
              <a:t>（</a:t>
            </a:r>
            <a:r>
              <a:rPr lang="en-US" altLang="ja-JP" sz="1800" dirty="0" smtClean="0">
                <a:latin typeface="+mj-ea"/>
                <a:ea typeface="+mj-ea"/>
              </a:rPr>
              <a:t>time lag</a:t>
            </a:r>
            <a:r>
              <a:rPr lang="ja-JP" altLang="ja-JP" sz="1800" dirty="0" smtClean="0">
                <a:latin typeface="+mj-ea"/>
                <a:ea typeface="+mj-ea"/>
              </a:rPr>
              <a:t>）がある場合</a:t>
            </a:r>
            <a:r>
              <a:rPr lang="ja-JP" altLang="en-US" sz="1800" dirty="0" smtClean="0">
                <a:latin typeface="+mj-ea"/>
                <a:ea typeface="+mj-ea"/>
              </a:rPr>
              <a:t>、</a:t>
            </a:r>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v</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2</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　景気上昇期に所得が増えると（</a:t>
            </a:r>
            <a:r>
              <a:rPr lang="en-US" altLang="ja-JP" sz="1800" i="1" dirty="0" smtClean="0">
                <a:latin typeface="+mj-ea"/>
                <a:ea typeface="+mj-ea"/>
              </a:rPr>
              <a:t>ΔY</a:t>
            </a:r>
            <a:r>
              <a:rPr lang="ja-JP" altLang="ja-JP" sz="1800" dirty="0" smtClean="0">
                <a:latin typeface="+mj-ea"/>
                <a:ea typeface="+mj-ea"/>
              </a:rPr>
              <a:t>＞</a:t>
            </a:r>
            <a:r>
              <a:rPr lang="en-US" altLang="ja-JP" sz="1800" dirty="0" smtClean="0">
                <a:latin typeface="+mj-ea"/>
                <a:ea typeface="+mj-ea"/>
              </a:rPr>
              <a:t>0</a:t>
            </a:r>
            <a:r>
              <a:rPr lang="ja-JP" altLang="ja-JP" sz="1800" dirty="0" smtClean="0">
                <a:latin typeface="+mj-ea"/>
                <a:ea typeface="+mj-ea"/>
              </a:rPr>
              <a:t>）それ以上に投資が増え、景気後退期に所得が減ると（</a:t>
            </a:r>
            <a:r>
              <a:rPr lang="en-US" altLang="ja-JP" sz="1800" i="1" dirty="0" smtClean="0">
                <a:latin typeface="+mj-ea"/>
                <a:ea typeface="+mj-ea"/>
              </a:rPr>
              <a:t>ΔY</a:t>
            </a:r>
            <a:r>
              <a:rPr lang="ja-JP" altLang="ja-JP" sz="1800" dirty="0" smtClean="0">
                <a:latin typeface="+mj-ea"/>
                <a:ea typeface="+mj-ea"/>
              </a:rPr>
              <a:t>＜</a:t>
            </a:r>
            <a:r>
              <a:rPr lang="en-US" altLang="ja-JP" sz="1800" dirty="0" smtClean="0">
                <a:latin typeface="+mj-ea"/>
                <a:ea typeface="+mj-ea"/>
              </a:rPr>
              <a:t>0</a:t>
            </a:r>
            <a:r>
              <a:rPr lang="ja-JP" altLang="ja-JP" sz="1800" dirty="0" smtClean="0">
                <a:latin typeface="+mj-ea"/>
                <a:ea typeface="+mj-ea"/>
              </a:rPr>
              <a:t>）それ以上に投資が減るという激しい投資変動を説明</a:t>
            </a:r>
          </a:p>
          <a:p>
            <a:r>
              <a:rPr lang="ja-JP" altLang="ja-JP" sz="1800" dirty="0" smtClean="0">
                <a:latin typeface="+mj-ea"/>
                <a:ea typeface="+mj-ea"/>
              </a:rPr>
              <a:t>　景気後退期に、資本減耗分</a:t>
            </a:r>
            <a:r>
              <a:rPr lang="en-US" altLang="ja-JP" sz="1800" i="1" dirty="0" err="1" smtClean="0">
                <a:latin typeface="+mj-ea"/>
                <a:ea typeface="+mj-ea"/>
              </a:rPr>
              <a:t>δK</a:t>
            </a:r>
            <a:r>
              <a:rPr lang="ja-JP" altLang="ja-JP" sz="1800" dirty="0" smtClean="0">
                <a:latin typeface="+mj-ea"/>
                <a:ea typeface="+mj-ea"/>
              </a:rPr>
              <a:t>より投資減少分が大きい場合（</a:t>
            </a:r>
            <a:r>
              <a:rPr lang="en-US" altLang="ja-JP" sz="1800" i="1" dirty="0" err="1" smtClean="0">
                <a:latin typeface="+mj-ea"/>
                <a:ea typeface="+mj-ea"/>
              </a:rPr>
              <a:t>δK</a:t>
            </a:r>
            <a:r>
              <a:rPr lang="ja-JP" altLang="ja-JP" sz="1800" dirty="0" smtClean="0">
                <a:latin typeface="+mj-ea"/>
                <a:ea typeface="+mj-ea"/>
              </a:rPr>
              <a:t>＜</a:t>
            </a:r>
            <a:r>
              <a:rPr lang="en-US" altLang="ja-JP" sz="1800" i="1" dirty="0" err="1" smtClean="0">
                <a:latin typeface="+mj-ea"/>
                <a:ea typeface="+mj-ea"/>
              </a:rPr>
              <a:t>vΔY</a:t>
            </a:r>
            <a:r>
              <a:rPr lang="ja-JP" altLang="ja-JP" sz="1800" dirty="0" smtClean="0">
                <a:latin typeface="+mj-ea"/>
                <a:ea typeface="+mj-ea"/>
              </a:rPr>
              <a:t>）、その分だけ資本ストックを意図的に減損させるので、説明が困難</a:t>
            </a:r>
          </a:p>
          <a:p>
            <a:r>
              <a:rPr lang="ja-JP" altLang="ja-JP" sz="1800" dirty="0" smtClean="0">
                <a:latin typeface="+mj-ea"/>
                <a:ea typeface="+mj-ea"/>
              </a:rPr>
              <a:t>　資本係数</a:t>
            </a:r>
            <a:r>
              <a:rPr lang="en-US" altLang="ja-JP" sz="1800" i="1" dirty="0" smtClean="0">
                <a:latin typeface="+mj-ea"/>
                <a:ea typeface="+mj-ea"/>
              </a:rPr>
              <a:t>v</a:t>
            </a:r>
            <a:r>
              <a:rPr lang="ja-JP" altLang="ja-JP" sz="1800" dirty="0" smtClean="0">
                <a:latin typeface="+mj-ea"/>
                <a:ea typeface="+mj-ea"/>
              </a:rPr>
              <a:t>は景気状況に応じて可変的⇒加速度原理では固定的な資本係数</a:t>
            </a:r>
            <a:r>
              <a:rPr lang="en-US" altLang="ja-JP" sz="1800" i="1" dirty="0" smtClean="0">
                <a:latin typeface="+mj-ea"/>
                <a:ea typeface="+mj-ea"/>
              </a:rPr>
              <a:t>v</a:t>
            </a:r>
            <a:r>
              <a:rPr lang="ja-JP" altLang="ja-JP" sz="1800" dirty="0" smtClean="0">
                <a:latin typeface="+mj-ea"/>
                <a:ea typeface="+mj-ea"/>
              </a:rPr>
              <a:t>を仮定しているため、現実の説明としては無理</a:t>
            </a:r>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n-ea"/>
              <a:ea typeface="+mn-ea"/>
            </a:endParaRPr>
          </a:p>
          <a:p>
            <a:endParaRPr lang="en-US" altLang="ja-JP" sz="1800" dirty="0" smtClean="0">
              <a:latin typeface="+mn-ea"/>
              <a:ea typeface="+mn-ea"/>
            </a:endParaRPr>
          </a:p>
          <a:p>
            <a:endParaRPr lang="en-US" altLang="ja-JP" sz="1800" dirty="0" smtClean="0">
              <a:latin typeface="+mn-ea"/>
              <a:ea typeface="+mn-ea"/>
            </a:endParaRPr>
          </a:p>
          <a:p>
            <a:endParaRPr lang="ja-JP" altLang="ja-JP" sz="1800" dirty="0" smtClean="0">
              <a:latin typeface="+mn-ea"/>
              <a:ea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51520" y="1"/>
            <a:ext cx="8712968" cy="620688"/>
          </a:xfrm>
        </p:spPr>
        <p:txBody>
          <a:bodyPr>
            <a:normAutofit fontScale="90000"/>
          </a:bodyPr>
          <a:lstStyle/>
          <a:p>
            <a:r>
              <a:rPr lang="ja-JP" altLang="ja-JP" sz="1800" b="1" dirty="0" smtClean="0"/>
              <a:t>８</a:t>
            </a:r>
            <a:r>
              <a:rPr lang="ja-JP" altLang="ja-JP" sz="1800" b="1" dirty="0" smtClean="0"/>
              <a:t>．</a:t>
            </a:r>
            <a:r>
              <a:rPr lang="en-US" altLang="ja-JP" sz="1800" b="1" dirty="0" smtClean="0"/>
              <a:t>Capital </a:t>
            </a:r>
            <a:r>
              <a:rPr lang="en-US" altLang="ja-JP" sz="1800" b="1" dirty="0" smtClean="0"/>
              <a:t>Stock and Investment: Capital Stock Adjustment </a:t>
            </a:r>
            <a:r>
              <a:rPr lang="en-US" altLang="ja-JP" sz="1800" b="1" dirty="0" smtClean="0"/>
              <a:t>Principle</a:t>
            </a:r>
            <a:br>
              <a:rPr lang="en-US" altLang="ja-JP" sz="1800" b="1" dirty="0" smtClean="0"/>
            </a:br>
            <a:r>
              <a:rPr lang="ja-JP" altLang="ja-JP" sz="1800" b="1" dirty="0" smtClean="0"/>
              <a:t>資本ストックと投資：資本ストック調整原理</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620688"/>
            <a:ext cx="9144000" cy="6237312"/>
          </a:xfrm>
        </p:spPr>
        <p:txBody>
          <a:bodyPr>
            <a:normAutofit lnSpcReduction="10000"/>
          </a:bodyPr>
          <a:lstStyle/>
          <a:p>
            <a:pPr>
              <a:buNone/>
            </a:pPr>
            <a:r>
              <a:rPr lang="en-US" altLang="ja-JP" sz="1800" b="1" dirty="0" smtClean="0"/>
              <a:t>Capital </a:t>
            </a:r>
            <a:r>
              <a:rPr lang="en-US" altLang="ja-JP" sz="1800" b="1" dirty="0" smtClean="0"/>
              <a:t>stock adjustment principle</a:t>
            </a:r>
            <a:r>
              <a:rPr lang="en-US" altLang="ja-JP" sz="1800" dirty="0" smtClean="0"/>
              <a:t/>
            </a:r>
            <a:br>
              <a:rPr lang="en-US" altLang="ja-JP" sz="1800" dirty="0" smtClean="0"/>
            </a:br>
            <a:r>
              <a:rPr lang="en-US" altLang="ja-JP" sz="1800" dirty="0" smtClean="0"/>
              <a:t>= </a:t>
            </a:r>
            <a:r>
              <a:rPr lang="en-US" altLang="ja-JP" sz="1800" i="1" dirty="0" smtClean="0"/>
              <a:t>K</a:t>
            </a:r>
            <a:r>
              <a:rPr lang="en-US" altLang="ja-JP" sz="1800" i="1" baseline="-25000" dirty="0" smtClean="0"/>
              <a:t>t</a:t>
            </a:r>
            <a:r>
              <a:rPr lang="en-US" altLang="ja-JP" sz="1800" dirty="0" smtClean="0"/>
              <a:t>*  is an optimal capital stock in the present period to maximize profit.  To assume to make investment in the present period in order to fill in the difference with actual capital stock </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 </a:t>
            </a:r>
            <a:r>
              <a:rPr lang="en-US" altLang="ja-JP" sz="1800" dirty="0" smtClean="0"/>
              <a:t>at the end of the previous period. </a:t>
            </a:r>
            <a:r>
              <a:rPr lang="en-US" altLang="ja-JP" sz="1800" i="1" dirty="0" smtClean="0"/>
              <a:t>I</a:t>
            </a:r>
            <a:r>
              <a:rPr lang="en-US" altLang="ja-JP" sz="1800" i="1" baseline="-25000" dirty="0" smtClean="0"/>
              <a:t>t</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 </a:t>
            </a:r>
            <a:endParaRPr lang="en-US" altLang="ja-JP" sz="1800" dirty="0" smtClean="0"/>
          </a:p>
          <a:p>
            <a:pPr>
              <a:buNone/>
            </a:pPr>
            <a:r>
              <a:rPr lang="en-US" altLang="ja-JP" sz="1800" dirty="0" smtClean="0"/>
              <a:t>If the difference </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 </a:t>
            </a:r>
            <a:r>
              <a:rPr lang="en-US" altLang="ja-JP" sz="1800" dirty="0" smtClean="0"/>
              <a:t>is all invested in the current period, </a:t>
            </a:r>
            <a:r>
              <a:rPr lang="en-US" altLang="ja-JP" sz="1800" i="1" dirty="0" smtClean="0"/>
              <a:t>I</a:t>
            </a:r>
            <a:r>
              <a:rPr lang="en-US" altLang="ja-JP" sz="1800" i="1"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en-US" altLang="ja-JP" sz="1800" dirty="0" smtClean="0"/>
              <a:t>* </a:t>
            </a:r>
          </a:p>
          <a:p>
            <a:pPr>
              <a:buNone/>
            </a:pPr>
            <a:r>
              <a:rPr lang="en-US" altLang="ja-JP" sz="1800" dirty="0" smtClean="0"/>
              <a:t>Gross investment that adds capital depreciation is, δ as depreciation rate,</a:t>
            </a:r>
            <a:br>
              <a:rPr lang="en-US" altLang="ja-JP" sz="1800" dirty="0" smtClean="0"/>
            </a:br>
            <a:r>
              <a:rPr lang="en-US" altLang="ja-JP" sz="1800" i="1" dirty="0" smtClean="0"/>
              <a:t> I</a:t>
            </a:r>
            <a:r>
              <a:rPr lang="en-US" altLang="ja-JP" sz="1800" i="1" baseline="-25000" dirty="0" smtClean="0"/>
              <a:t>t</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err="1" smtClean="0"/>
              <a:t>δ</a:t>
            </a:r>
            <a:r>
              <a:rPr lang="en-US" altLang="ja-JP" sz="1800" i="1" dirty="0" err="1" smtClean="0"/>
              <a:t>K</a:t>
            </a:r>
            <a:r>
              <a:rPr lang="en-US" altLang="ja-JP" sz="1800" i="1" baseline="-25000" dirty="0" err="1"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　</a:t>
            </a:r>
            <a:r>
              <a:rPr lang="en-US" altLang="ja-JP" sz="1800" i="1" dirty="0" smtClean="0"/>
              <a:t>I</a:t>
            </a:r>
            <a:r>
              <a:rPr lang="en-US" altLang="ja-JP" sz="1800" i="1"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dirty="0" err="1" smtClean="0"/>
              <a:t>δ</a:t>
            </a:r>
            <a:r>
              <a:rPr lang="en-US" altLang="ja-JP" sz="1800" i="1" dirty="0" err="1" smtClean="0"/>
              <a:t>K</a:t>
            </a:r>
            <a:r>
              <a:rPr lang="en-US" altLang="ja-JP" sz="1800" i="1" baseline="-25000" dirty="0" err="1" smtClean="0"/>
              <a:t>t</a:t>
            </a:r>
            <a:r>
              <a:rPr lang="en-US" altLang="ja-JP" sz="1800" i="1" baseline="-25000" dirty="0" smtClean="0"/>
              <a:t> </a:t>
            </a:r>
            <a:endParaRPr lang="en-US" altLang="ja-JP" sz="1800" dirty="0" smtClean="0"/>
          </a:p>
          <a:p>
            <a:pPr>
              <a:buNone/>
            </a:pPr>
            <a:r>
              <a:rPr lang="en-US" altLang="ja-JP" sz="1800" dirty="0" smtClean="0"/>
              <a:t>In the </a:t>
            </a:r>
            <a:r>
              <a:rPr lang="en-US" altLang="ja-JP" sz="1800" b="1" dirty="0" smtClean="0"/>
              <a:t>acceleration principle</a:t>
            </a:r>
            <a:r>
              <a:rPr lang="en-US" altLang="ja-JP" sz="1800" dirty="0" smtClean="0"/>
              <a:t>, </a:t>
            </a:r>
            <a:r>
              <a:rPr lang="en-US" altLang="ja-JP" sz="1800" i="1" dirty="0" smtClean="0"/>
              <a:t>I</a:t>
            </a:r>
            <a:r>
              <a:rPr lang="en-US" altLang="ja-JP" sz="1800" i="1" baseline="-25000" dirty="0" smtClean="0"/>
              <a:t>t</a:t>
            </a:r>
            <a:r>
              <a:rPr lang="ja-JP" altLang="ja-JP" sz="1800" dirty="0" smtClean="0"/>
              <a:t>＝</a:t>
            </a:r>
            <a:r>
              <a:rPr lang="en-US" altLang="ja-JP" sz="1800" i="1" dirty="0" smtClean="0"/>
              <a:t>v</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 </a:t>
            </a:r>
            <a:r>
              <a:rPr lang="en-US" altLang="ja-JP" sz="1800" dirty="0" smtClean="0"/>
              <a:t>, substitute the relation of </a:t>
            </a:r>
            <a:r>
              <a:rPr lang="en-US" altLang="ja-JP" sz="1800" i="1" dirty="0" err="1" smtClean="0"/>
              <a:t>vY</a:t>
            </a:r>
            <a:r>
              <a:rPr lang="en-US" altLang="ja-JP" sz="1800" i="1" baseline="-25000" dirty="0" err="1" smtClean="0"/>
              <a:t>t</a:t>
            </a:r>
            <a:r>
              <a:rPr lang="ja-JP" altLang="ja-JP" sz="1800" dirty="0" smtClean="0"/>
              <a:t>＝</a:t>
            </a:r>
            <a:r>
              <a:rPr lang="en-US" altLang="ja-JP" sz="1800" i="1" dirty="0" smtClean="0"/>
              <a:t>K</a:t>
            </a:r>
            <a:r>
              <a:rPr lang="en-US" altLang="ja-JP" sz="1800" i="1" baseline="-25000" dirty="0" smtClean="0"/>
              <a:t>t</a:t>
            </a:r>
            <a:r>
              <a:rPr lang="ja-JP" altLang="ja-JP" sz="1800" dirty="0" err="1" smtClean="0"/>
              <a:t>、</a:t>
            </a:r>
            <a:endParaRPr lang="en-US" altLang="ja-JP" sz="1800" dirty="0" smtClean="0"/>
          </a:p>
          <a:p>
            <a:pPr>
              <a:buNone/>
            </a:pPr>
            <a:r>
              <a:rPr lang="en-US" altLang="ja-JP" sz="1800" i="1" dirty="0" smtClean="0"/>
              <a:t>     </a:t>
            </a:r>
            <a:r>
              <a:rPr lang="en-US" altLang="ja-JP" sz="1800" i="1" dirty="0" err="1" smtClean="0"/>
              <a:t>vY</a:t>
            </a:r>
            <a:r>
              <a:rPr lang="en-US" altLang="ja-JP" sz="1800" i="1" baseline="-25000" dirty="0" err="1" smtClean="0"/>
              <a:t>t</a:t>
            </a:r>
            <a:r>
              <a:rPr lang="ja-JP" altLang="ja-JP" sz="1800" i="1" baseline="-25000" dirty="0" smtClean="0"/>
              <a:t>－</a:t>
            </a:r>
            <a:r>
              <a:rPr lang="en-US" altLang="ja-JP" sz="1800" baseline="-25000" dirty="0" smtClean="0"/>
              <a:t>1</a:t>
            </a:r>
            <a:r>
              <a:rPr lang="ja-JP" altLang="ja-JP" sz="1800" dirty="0" smtClean="0"/>
              <a:t>＝</a:t>
            </a:r>
            <a:r>
              <a:rPr lang="en-US" altLang="ja-JP" sz="1800" i="1" dirty="0" smtClean="0"/>
              <a:t>K</a:t>
            </a:r>
            <a:r>
              <a:rPr lang="en-US" altLang="ja-JP" sz="1800" i="1" baseline="-25000" dirty="0" smtClean="0"/>
              <a:t>t</a:t>
            </a:r>
            <a:r>
              <a:rPr lang="ja-JP" altLang="ja-JP" sz="1800" i="1" baseline="-25000" dirty="0" smtClean="0"/>
              <a:t>－</a:t>
            </a:r>
            <a:r>
              <a:rPr lang="en-US" altLang="ja-JP" sz="1800" baseline="-25000" dirty="0" smtClean="0"/>
              <a:t>1 </a:t>
            </a:r>
            <a:r>
              <a:rPr lang="en-US" altLang="ja-JP" sz="1800" dirty="0" smtClean="0"/>
              <a:t> and assume that real production Y and capital stock K are instantly maintained at the optimum level, then </a:t>
            </a:r>
            <a:r>
              <a:rPr lang="en-US" altLang="ja-JP" sz="1800" i="1" dirty="0" smtClean="0"/>
              <a:t>I</a:t>
            </a:r>
            <a:r>
              <a:rPr lang="en-US" altLang="ja-JP" sz="1800" i="1" baseline="-25000" dirty="0" smtClean="0"/>
              <a:t>t</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en-US" altLang="ja-JP" sz="1800" dirty="0" smtClean="0"/>
              <a:t>* </a:t>
            </a:r>
          </a:p>
          <a:p>
            <a:pPr>
              <a:buNone/>
            </a:pPr>
            <a:r>
              <a:rPr lang="en-US" altLang="ja-JP" sz="1800" dirty="0" smtClean="0"/>
              <a:t>Classical capital stock adjustment principle is a deformation of the acceleration principle, and thus it suffers from the same difficulty as the acceleration principle</a:t>
            </a:r>
            <a:r>
              <a:rPr lang="en-US" altLang="ja-JP" sz="1800" dirty="0" smtClean="0"/>
              <a:t>.</a:t>
            </a:r>
          </a:p>
          <a:p>
            <a:r>
              <a:rPr lang="ja-JP" altLang="ja-JP" sz="1800" b="1" dirty="0" smtClean="0">
                <a:latin typeface="+mj-ea"/>
                <a:ea typeface="+mj-ea"/>
              </a:rPr>
              <a:t>資本ストック調整原理</a:t>
            </a:r>
            <a:r>
              <a:rPr lang="ja-JP" altLang="ja-JP" sz="1800" dirty="0" smtClean="0">
                <a:latin typeface="+mj-ea"/>
                <a:ea typeface="+mj-ea"/>
              </a:rPr>
              <a:t>（</a:t>
            </a:r>
            <a:r>
              <a:rPr lang="en-US" altLang="ja-JP" sz="1800" dirty="0" smtClean="0">
                <a:latin typeface="+mj-ea"/>
                <a:ea typeface="+mj-ea"/>
              </a:rPr>
              <a:t>capital stock adjustment principle</a:t>
            </a:r>
            <a:r>
              <a:rPr lang="ja-JP" altLang="ja-JP" sz="1800" dirty="0" smtClean="0">
                <a:latin typeface="+mj-ea"/>
                <a:ea typeface="+mj-ea"/>
              </a:rPr>
              <a:t>）</a:t>
            </a:r>
          </a:p>
          <a:p>
            <a:r>
              <a:rPr lang="ja-JP" altLang="ja-JP" sz="1800" dirty="0" smtClean="0">
                <a:latin typeface="+mj-ea"/>
                <a:ea typeface="+mj-ea"/>
              </a:rPr>
              <a:t>＝利潤最大化を実現する今期の最適な資本ストックを</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とすると、前期末の実際の資本ストック</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との差を埋めるように、今期の投資を行う場合</a:t>
            </a:r>
            <a:r>
              <a:rPr lang="en-US"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差額</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がすべて今期に投資される場合</a:t>
            </a:r>
            <a:r>
              <a:rPr lang="en-US" altLang="ja-JP" sz="1800" dirty="0" smtClean="0">
                <a:latin typeface="+mj-ea"/>
                <a:ea typeface="+mj-ea"/>
              </a:rPr>
              <a:t>, </a:t>
            </a:r>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資本減耗の部分を加えた粗投資</a:t>
            </a:r>
            <a:r>
              <a:rPr lang="ja-JP" altLang="en-US" sz="1800" dirty="0" smtClean="0">
                <a:latin typeface="+mj-ea"/>
                <a:ea typeface="+mj-ea"/>
              </a:rPr>
              <a:t>は</a:t>
            </a:r>
            <a:r>
              <a:rPr lang="ja-JP" altLang="ja-JP" sz="1800" dirty="0" smtClean="0">
                <a:latin typeface="+mj-ea"/>
                <a:ea typeface="+mj-ea"/>
              </a:rPr>
              <a:t>、</a:t>
            </a:r>
            <a:r>
              <a:rPr lang="en-US" altLang="ja-JP" sz="1800" dirty="0" smtClean="0">
                <a:latin typeface="+mj-ea"/>
                <a:ea typeface="+mj-ea"/>
              </a:rPr>
              <a:t>δ</a:t>
            </a:r>
            <a:r>
              <a:rPr lang="ja-JP" altLang="ja-JP" sz="1800" dirty="0" smtClean="0">
                <a:latin typeface="+mj-ea"/>
                <a:ea typeface="+mj-ea"/>
              </a:rPr>
              <a:t>を減価償却率</a:t>
            </a:r>
            <a:r>
              <a:rPr lang="ja-JP" altLang="en-US" sz="1800" dirty="0" smtClean="0">
                <a:latin typeface="+mj-ea"/>
                <a:ea typeface="+mj-ea"/>
              </a:rPr>
              <a:t>として</a:t>
            </a:r>
            <a:r>
              <a:rPr lang="en-US" altLang="ja-JP" sz="1800" dirty="0" smtClean="0">
                <a:latin typeface="+mj-ea"/>
                <a:ea typeface="+mj-ea"/>
              </a:rPr>
              <a:t>, </a:t>
            </a:r>
          </a:p>
          <a:p>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dirty="0" err="1" smtClean="0">
                <a:latin typeface="+mj-ea"/>
                <a:ea typeface="+mj-ea"/>
              </a:rPr>
              <a:t>δ</a:t>
            </a:r>
            <a:r>
              <a:rPr lang="en-US" altLang="ja-JP" sz="1800" i="1" dirty="0" err="1" smtClean="0">
                <a:latin typeface="+mj-ea"/>
                <a:ea typeface="+mj-ea"/>
              </a:rPr>
              <a:t>K</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dirty="0" err="1" smtClean="0">
                <a:latin typeface="+mj-ea"/>
                <a:ea typeface="+mj-ea"/>
              </a:rPr>
              <a:t>δ</a:t>
            </a:r>
            <a:r>
              <a:rPr lang="en-US" altLang="ja-JP" sz="1800" i="1" dirty="0" err="1" smtClean="0">
                <a:latin typeface="+mj-ea"/>
                <a:ea typeface="+mj-ea"/>
              </a:rPr>
              <a:t>K</a:t>
            </a:r>
            <a:r>
              <a:rPr lang="en-US" altLang="ja-JP" sz="1800" i="1" baseline="-25000" dirty="0" err="1" smtClean="0">
                <a:latin typeface="+mj-ea"/>
                <a:ea typeface="+mj-ea"/>
              </a:rPr>
              <a:t>t</a:t>
            </a:r>
            <a:endParaRPr lang="ja-JP" altLang="ja-JP" sz="1800" dirty="0" smtClean="0">
              <a:latin typeface="+mj-ea"/>
              <a:ea typeface="+mj-ea"/>
            </a:endParaRPr>
          </a:p>
          <a:p>
            <a:r>
              <a:rPr lang="ja-JP" altLang="ja-JP" sz="1800" b="1" dirty="0" smtClean="0">
                <a:latin typeface="+mj-ea"/>
                <a:ea typeface="+mj-ea"/>
              </a:rPr>
              <a:t>加速度原理</a:t>
            </a:r>
            <a:r>
              <a:rPr lang="ja-JP" altLang="ja-JP" sz="1800" dirty="0" smtClean="0">
                <a:latin typeface="+mj-ea"/>
                <a:ea typeface="+mj-ea"/>
              </a:rPr>
              <a:t>の</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v</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dirty="0" smtClean="0">
                <a:latin typeface="+mj-ea"/>
                <a:ea typeface="+mj-ea"/>
              </a:rPr>
              <a:t>－</a:t>
            </a:r>
            <a:r>
              <a:rPr lang="en-US" altLang="ja-JP" sz="1800" i="1" dirty="0" err="1" smtClean="0">
                <a:latin typeface="+mj-ea"/>
                <a:ea typeface="+mj-ea"/>
              </a:rPr>
              <a:t>Y</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）において、</a:t>
            </a:r>
            <a:r>
              <a:rPr lang="en-US" altLang="ja-JP" sz="1800" i="1" dirty="0" err="1" smtClean="0">
                <a:latin typeface="+mj-ea"/>
                <a:ea typeface="+mj-ea"/>
              </a:rPr>
              <a:t>vY</a:t>
            </a:r>
            <a:r>
              <a:rPr lang="en-US" altLang="ja-JP" sz="1800" i="1" baseline="-25000" dirty="0" err="1"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dirty="0" err="1" smtClean="0">
                <a:latin typeface="+mj-ea"/>
                <a:ea typeface="+mj-ea"/>
              </a:rPr>
              <a:t>、</a:t>
            </a:r>
            <a:r>
              <a:rPr lang="en-US" altLang="ja-JP" sz="1800" i="1" dirty="0" err="1" smtClean="0">
                <a:latin typeface="+mj-ea"/>
                <a:ea typeface="+mj-ea"/>
              </a:rPr>
              <a:t>vY</a:t>
            </a:r>
            <a:r>
              <a:rPr lang="en-US" altLang="ja-JP" sz="1800" i="1" baseline="-25000" dirty="0" err="1" smtClean="0">
                <a:latin typeface="+mj-ea"/>
                <a:ea typeface="+mj-ea"/>
              </a:rPr>
              <a:t>t</a:t>
            </a:r>
            <a:r>
              <a:rPr lang="ja-JP" altLang="ja-JP" sz="1800" i="1"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i="1" baseline="-25000" dirty="0" smtClean="0">
                <a:latin typeface="+mj-ea"/>
                <a:ea typeface="+mj-ea"/>
              </a:rPr>
              <a:t>－</a:t>
            </a:r>
            <a:r>
              <a:rPr lang="en-US" altLang="ja-JP" sz="1800" baseline="-25000" dirty="0" smtClean="0">
                <a:latin typeface="+mj-ea"/>
                <a:ea typeface="+mj-ea"/>
              </a:rPr>
              <a:t>1</a:t>
            </a:r>
            <a:r>
              <a:rPr lang="ja-JP" altLang="ja-JP" sz="1800" dirty="0" err="1" smtClean="0">
                <a:latin typeface="+mj-ea"/>
                <a:ea typeface="+mj-ea"/>
              </a:rPr>
              <a:t>、</a:t>
            </a:r>
            <a:r>
              <a:rPr lang="ja-JP" altLang="ja-JP" sz="1800" dirty="0" smtClean="0">
                <a:latin typeface="+mj-ea"/>
                <a:ea typeface="+mj-ea"/>
              </a:rPr>
              <a:t>の関係を代入し、現実の生産高</a:t>
            </a:r>
            <a:r>
              <a:rPr lang="en-US" altLang="ja-JP" sz="1800" i="1" dirty="0" smtClean="0">
                <a:latin typeface="+mj-ea"/>
                <a:ea typeface="+mj-ea"/>
              </a:rPr>
              <a:t>Y</a:t>
            </a:r>
            <a:r>
              <a:rPr lang="ja-JP" altLang="ja-JP" sz="1800" dirty="0" err="1" smtClean="0">
                <a:latin typeface="+mj-ea"/>
                <a:ea typeface="+mj-ea"/>
              </a:rPr>
              <a:t>も資</a:t>
            </a:r>
            <a:r>
              <a:rPr lang="ja-JP" altLang="ja-JP" sz="1800" dirty="0" smtClean="0">
                <a:latin typeface="+mj-ea"/>
                <a:ea typeface="+mj-ea"/>
              </a:rPr>
              <a:t>本ストック</a:t>
            </a:r>
            <a:r>
              <a:rPr lang="en-US" altLang="ja-JP" sz="1800" i="1" dirty="0" smtClean="0">
                <a:latin typeface="+mj-ea"/>
                <a:ea typeface="+mj-ea"/>
              </a:rPr>
              <a:t>K</a:t>
            </a:r>
            <a:r>
              <a:rPr lang="ja-JP" altLang="ja-JP" sz="1800" dirty="0" smtClean="0">
                <a:latin typeface="+mj-ea"/>
                <a:ea typeface="+mj-ea"/>
              </a:rPr>
              <a:t>も瞬時に最適水準に維持されると仮定</a:t>
            </a:r>
            <a:r>
              <a:rPr lang="en-US"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古典的な資本ストック調整原理は、加速度原理の変形、加速度原理と同じ難点</a:t>
            </a: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548680"/>
          </a:xfrm>
        </p:spPr>
        <p:txBody>
          <a:bodyPr>
            <a:normAutofit fontScale="90000"/>
          </a:bodyPr>
          <a:lstStyle/>
          <a:p>
            <a:r>
              <a:rPr lang="ja-JP" altLang="ja-JP" sz="1800" b="1" dirty="0" smtClean="0"/>
              <a:t>８</a:t>
            </a:r>
            <a:r>
              <a:rPr lang="en-US" altLang="ja-JP" sz="1800" b="1" dirty="0" smtClean="0"/>
              <a:t>B</a:t>
            </a:r>
            <a:r>
              <a:rPr lang="ja-JP" altLang="ja-JP" sz="1800" b="1" dirty="0" err="1" smtClean="0"/>
              <a:t>．</a:t>
            </a:r>
            <a:r>
              <a:rPr lang="en-US" altLang="ja-JP" sz="1800" b="1" dirty="0" smtClean="0"/>
              <a:t>Capital </a:t>
            </a:r>
            <a:r>
              <a:rPr lang="en-US" altLang="ja-JP" sz="1800" b="1" dirty="0" smtClean="0"/>
              <a:t>Stock and Investment: Capital Stock Adjustment </a:t>
            </a:r>
            <a:r>
              <a:rPr lang="en-US" altLang="ja-JP" sz="1800" b="1" dirty="0" smtClean="0"/>
              <a:t>Principle</a:t>
            </a:r>
            <a:br>
              <a:rPr lang="en-US" altLang="ja-JP" sz="1800" b="1" dirty="0" smtClean="0"/>
            </a:br>
            <a:r>
              <a:rPr lang="ja-JP" altLang="ja-JP" sz="1800" b="1" dirty="0" smtClean="0"/>
              <a:t>資本ストックと投資：資本ストック調整原理</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620688"/>
            <a:ext cx="9144000" cy="5932512"/>
          </a:xfrm>
        </p:spPr>
        <p:txBody>
          <a:bodyPr>
            <a:normAutofit/>
          </a:bodyPr>
          <a:lstStyle/>
          <a:p>
            <a:pPr>
              <a:buNone/>
            </a:pPr>
            <a:r>
              <a:rPr lang="en-US" altLang="ja-JP" sz="1800" b="1" dirty="0" smtClean="0"/>
              <a:t>Neo-classical </a:t>
            </a:r>
            <a:r>
              <a:rPr lang="en-US" altLang="ja-JP" sz="1800" b="1" dirty="0" smtClean="0"/>
              <a:t>Capital Stock Adjustment Principle</a:t>
            </a:r>
            <a:r>
              <a:rPr lang="en-US" altLang="ja-JP" sz="1800" dirty="0" smtClean="0"/>
              <a:t>=D. Jorgenson introduced time lags, setting </a:t>
            </a:r>
            <a:r>
              <a:rPr lang="en-US" altLang="ja-JP" sz="1800" b="1" dirty="0" smtClean="0"/>
              <a:t>λ as an adjustment coefficient</a:t>
            </a:r>
            <a:r>
              <a:rPr lang="en-US" altLang="ja-JP" sz="1800" dirty="0" smtClean="0"/>
              <a:t>,  </a:t>
            </a:r>
            <a:r>
              <a:rPr lang="en-US" altLang="ja-JP" sz="1800" i="1" dirty="0" smtClean="0"/>
              <a:t>I</a:t>
            </a:r>
            <a:r>
              <a:rPr lang="en-US" altLang="ja-JP" sz="1800" i="1" baseline="-25000" dirty="0" smtClean="0"/>
              <a:t>t</a:t>
            </a:r>
            <a:r>
              <a:rPr lang="ja-JP" altLang="ja-JP" sz="1800" dirty="0" smtClean="0"/>
              <a:t>＝</a:t>
            </a:r>
            <a:r>
              <a:rPr lang="en-US" altLang="ja-JP" sz="1800" dirty="0" smtClean="0"/>
              <a:t>λ</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smtClean="0"/>
              <a:t>,</a:t>
            </a:r>
            <a:r>
              <a:rPr lang="ja-JP" altLang="ja-JP" sz="1800" dirty="0" smtClean="0"/>
              <a:t>　</a:t>
            </a:r>
            <a:r>
              <a:rPr lang="en-US" altLang="ja-JP" sz="1800" dirty="0" smtClean="0"/>
              <a:t>0</a:t>
            </a:r>
            <a:r>
              <a:rPr lang="ja-JP" altLang="ja-JP" sz="1800" dirty="0" smtClean="0"/>
              <a:t>＜</a:t>
            </a:r>
            <a:r>
              <a:rPr lang="en-US" altLang="ja-JP" sz="1800" dirty="0" smtClean="0"/>
              <a:t>λ</a:t>
            </a:r>
            <a:r>
              <a:rPr lang="ja-JP" altLang="ja-JP" sz="1800" dirty="0" smtClean="0"/>
              <a:t>＜</a:t>
            </a:r>
            <a:r>
              <a:rPr lang="en-US" altLang="ja-JP" sz="1800" dirty="0" smtClean="0"/>
              <a:t>1 </a:t>
            </a:r>
          </a:p>
          <a:p>
            <a:pPr>
              <a:buNone/>
            </a:pPr>
            <a:r>
              <a:rPr lang="en-US" altLang="ja-JP" sz="1800" dirty="0" smtClean="0"/>
              <a:t>Gross investment with added part of capital depreciation, </a:t>
            </a:r>
            <a:r>
              <a:rPr lang="en-US" altLang="ja-JP" sz="1800" i="1" dirty="0" smtClean="0"/>
              <a:t>I</a:t>
            </a:r>
            <a:r>
              <a:rPr lang="en-US" altLang="ja-JP" sz="1800" i="1" baseline="-25000" dirty="0" smtClean="0"/>
              <a:t>t</a:t>
            </a:r>
            <a:r>
              <a:rPr lang="ja-JP" altLang="ja-JP" sz="1800" dirty="0" smtClean="0"/>
              <a:t>＝</a:t>
            </a:r>
            <a:r>
              <a:rPr lang="en-US" altLang="ja-JP" sz="1800" dirty="0" smtClean="0"/>
              <a:t>λ</a:t>
            </a:r>
            <a:r>
              <a:rPr lang="ja-JP" altLang="ja-JP" sz="1800" dirty="0" smtClean="0"/>
              <a:t>（</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err="1" smtClean="0"/>
              <a:t>δ</a:t>
            </a:r>
            <a:r>
              <a:rPr lang="en-US" altLang="ja-JP" sz="1800" i="1" dirty="0" err="1" smtClean="0"/>
              <a:t>K</a:t>
            </a:r>
            <a:r>
              <a:rPr lang="en-US" altLang="ja-JP" sz="1800" i="1" baseline="-25000" dirty="0" err="1" smtClean="0"/>
              <a:t>t</a:t>
            </a:r>
            <a:r>
              <a:rPr lang="ja-JP" altLang="ja-JP" sz="1800" baseline="-25000" dirty="0" smtClean="0"/>
              <a:t>－</a:t>
            </a:r>
            <a:r>
              <a:rPr lang="en-US" altLang="ja-JP" sz="1800" baseline="-25000" dirty="0" smtClean="0"/>
              <a:t>1</a:t>
            </a:r>
          </a:p>
          <a:p>
            <a:pPr>
              <a:buNone/>
            </a:pPr>
            <a:r>
              <a:rPr lang="en-US" altLang="ja-JP" sz="1800" dirty="0" smtClean="0"/>
              <a:t>Jorgenson considered that an adjustment factor λ is constant and independent of the capital stock </a:t>
            </a:r>
            <a:r>
              <a:rPr lang="en-US" altLang="ja-JP" sz="1800" i="1" dirty="0" smtClean="0"/>
              <a:t>K</a:t>
            </a:r>
            <a:r>
              <a:rPr lang="en-US" altLang="ja-JP" sz="1800" dirty="0" smtClean="0"/>
              <a:t>.</a:t>
            </a:r>
          </a:p>
          <a:p>
            <a:pPr>
              <a:buNone/>
            </a:pPr>
            <a:r>
              <a:rPr lang="en-US" altLang="ja-JP" sz="1800" dirty="0" smtClean="0"/>
              <a:t>But, in fact, λ is variable, and becomes low when the economy is in depression and the occupancy rate is low .</a:t>
            </a:r>
          </a:p>
          <a:p>
            <a:pPr>
              <a:buNone/>
            </a:pPr>
            <a:r>
              <a:rPr lang="en-US" altLang="ja-JP" sz="1800" dirty="0" smtClean="0"/>
              <a:t>In the economic recovery period and the boom period, λ is small, when the capital stock is idle in the recession period and the occupancy rate is low.</a:t>
            </a:r>
          </a:p>
          <a:p>
            <a:pPr>
              <a:buNone/>
            </a:pPr>
            <a:r>
              <a:rPr lang="en-US" altLang="ja-JP" sz="1800" dirty="0" smtClean="0"/>
              <a:t>Although the difference (</a:t>
            </a:r>
            <a:r>
              <a:rPr lang="en-US" altLang="ja-JP" sz="1800" i="1" dirty="0" smtClean="0"/>
              <a:t>K</a:t>
            </a:r>
            <a:r>
              <a:rPr lang="en-US" altLang="ja-JP" sz="1800" i="1" baseline="-25000" dirty="0" smtClean="0"/>
              <a:t>t</a:t>
            </a:r>
            <a:r>
              <a:rPr lang="en-US" altLang="ja-JP" sz="1800" dirty="0" smtClean="0"/>
              <a:t>*</a:t>
            </a:r>
            <a:r>
              <a:rPr lang="ja-JP" altLang="ja-JP" sz="1800" dirty="0" smtClean="0"/>
              <a:t>－</a:t>
            </a:r>
            <a:r>
              <a:rPr lang="en-US" altLang="ja-JP" sz="1800" i="1" dirty="0" smtClean="0"/>
              <a:t>K</a:t>
            </a:r>
            <a:r>
              <a:rPr lang="en-US" altLang="ja-JP" sz="1800" i="1" baseline="-25000" dirty="0" smtClean="0"/>
              <a:t>t</a:t>
            </a:r>
            <a:r>
              <a:rPr lang="ja-JP" altLang="ja-JP" sz="1800" baseline="-25000" dirty="0" smtClean="0"/>
              <a:t>－</a:t>
            </a:r>
            <a:r>
              <a:rPr lang="en-US" altLang="ja-JP" sz="1800" baseline="-25000" dirty="0" smtClean="0"/>
              <a:t>1</a:t>
            </a:r>
            <a:r>
              <a:rPr lang="en-US" altLang="ja-JP" sz="1800" dirty="0" smtClean="0"/>
              <a:t>) is negative and the investment is also negative, impairment of capital is so difficult that  λ is small</a:t>
            </a:r>
            <a:r>
              <a:rPr lang="en-US" altLang="ja-JP" sz="1800" dirty="0" smtClean="0"/>
              <a:t>.</a:t>
            </a:r>
          </a:p>
          <a:p>
            <a:r>
              <a:rPr lang="ja-JP" altLang="ja-JP" sz="1800" b="1" dirty="0" smtClean="0">
                <a:latin typeface="+mj-ea"/>
                <a:ea typeface="+mj-ea"/>
              </a:rPr>
              <a:t>新古典派の資本ストック調整原理、ジョルゲンソン</a:t>
            </a:r>
            <a:r>
              <a:rPr lang="ja-JP" altLang="ja-JP" sz="1800" dirty="0" smtClean="0">
                <a:latin typeface="+mj-ea"/>
                <a:ea typeface="+mj-ea"/>
              </a:rPr>
              <a:t>（</a:t>
            </a:r>
            <a:r>
              <a:rPr lang="en-US" altLang="ja-JP" sz="1800" dirty="0" smtClean="0">
                <a:latin typeface="+mj-ea"/>
                <a:ea typeface="+mj-ea"/>
              </a:rPr>
              <a:t>D. Jorgenson</a:t>
            </a:r>
            <a:r>
              <a:rPr lang="ja-JP" altLang="ja-JP" sz="1800" dirty="0" smtClean="0">
                <a:latin typeface="+mj-ea"/>
                <a:ea typeface="+mj-ea"/>
              </a:rPr>
              <a:t>）は、</a:t>
            </a:r>
            <a:r>
              <a:rPr lang="ja-JP" altLang="ja-JP" sz="1800" b="1" dirty="0" smtClean="0">
                <a:latin typeface="+mj-ea"/>
                <a:ea typeface="+mj-ea"/>
              </a:rPr>
              <a:t>時間の遅れ</a:t>
            </a:r>
            <a:r>
              <a:rPr lang="ja-JP" altLang="ja-JP" sz="1800" dirty="0" smtClean="0">
                <a:latin typeface="+mj-ea"/>
                <a:ea typeface="+mj-ea"/>
              </a:rPr>
              <a:t>（</a:t>
            </a:r>
            <a:r>
              <a:rPr lang="en-US" altLang="ja-JP" sz="1800" dirty="0" smtClean="0">
                <a:latin typeface="+mj-ea"/>
                <a:ea typeface="+mj-ea"/>
              </a:rPr>
              <a:t>time lag</a:t>
            </a:r>
            <a:r>
              <a:rPr lang="ja-JP" altLang="ja-JP" sz="1800" dirty="0" smtClean="0">
                <a:latin typeface="+mj-ea"/>
                <a:ea typeface="+mj-ea"/>
              </a:rPr>
              <a:t>）を導入、</a:t>
            </a:r>
            <a:r>
              <a:rPr lang="en-US" altLang="ja-JP" sz="1800" dirty="0" smtClean="0">
                <a:latin typeface="+mj-ea"/>
                <a:ea typeface="+mj-ea"/>
              </a:rPr>
              <a:t>λ</a:t>
            </a:r>
            <a:r>
              <a:rPr lang="ja-JP" altLang="ja-JP" sz="1800" dirty="0" smtClean="0">
                <a:latin typeface="+mj-ea"/>
                <a:ea typeface="+mj-ea"/>
              </a:rPr>
              <a:t>を</a:t>
            </a:r>
            <a:r>
              <a:rPr lang="ja-JP" altLang="ja-JP" sz="1800" b="1" dirty="0" smtClean="0">
                <a:latin typeface="+mj-ea"/>
                <a:ea typeface="+mj-ea"/>
              </a:rPr>
              <a:t>調整係数</a:t>
            </a:r>
            <a:r>
              <a:rPr lang="ja-JP" altLang="ja-JP" sz="1800" dirty="0" smtClean="0">
                <a:latin typeface="+mj-ea"/>
                <a:ea typeface="+mj-ea"/>
              </a:rPr>
              <a:t>（</a:t>
            </a:r>
            <a:r>
              <a:rPr lang="en-US" altLang="ja-JP" sz="1800" dirty="0" smtClean="0">
                <a:latin typeface="+mj-ea"/>
                <a:ea typeface="+mj-ea"/>
              </a:rPr>
              <a:t>adjustment coefficient</a:t>
            </a:r>
            <a:r>
              <a:rPr lang="ja-JP" altLang="ja-JP" sz="1800" dirty="0" smtClean="0">
                <a:latin typeface="+mj-ea"/>
                <a:ea typeface="+mj-ea"/>
              </a:rPr>
              <a:t>）</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dirty="0" smtClean="0">
                <a:latin typeface="+mj-ea"/>
                <a:ea typeface="+mj-ea"/>
              </a:rPr>
              <a:t>λ</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　　　</a:t>
            </a:r>
            <a:r>
              <a:rPr lang="en-US" altLang="ja-JP" sz="1800" dirty="0" smtClean="0">
                <a:latin typeface="+mj-ea"/>
                <a:ea typeface="+mj-ea"/>
              </a:rPr>
              <a:t>0</a:t>
            </a:r>
            <a:r>
              <a:rPr lang="ja-JP" altLang="ja-JP" sz="1800" dirty="0" smtClean="0">
                <a:latin typeface="+mj-ea"/>
                <a:ea typeface="+mj-ea"/>
              </a:rPr>
              <a:t>＜</a:t>
            </a:r>
            <a:r>
              <a:rPr lang="en-US" altLang="ja-JP" sz="1800" dirty="0" smtClean="0">
                <a:latin typeface="+mj-ea"/>
                <a:ea typeface="+mj-ea"/>
              </a:rPr>
              <a:t>λ</a:t>
            </a:r>
            <a:r>
              <a:rPr lang="ja-JP" altLang="ja-JP" sz="1800" dirty="0" smtClean="0">
                <a:latin typeface="+mj-ea"/>
                <a:ea typeface="+mj-ea"/>
              </a:rPr>
              <a:t>＜</a:t>
            </a:r>
            <a:r>
              <a:rPr lang="en-US" altLang="ja-JP" sz="18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　資本減耗の部分を加えた粗投資</a:t>
            </a:r>
            <a:r>
              <a:rPr lang="en-US" altLang="ja-JP" sz="1800" dirty="0" smtClean="0">
                <a:latin typeface="+mj-ea"/>
                <a:ea typeface="+mj-ea"/>
              </a:rPr>
              <a:t>, </a:t>
            </a:r>
            <a:r>
              <a:rPr lang="ja-JP" altLang="ja-JP" sz="1800" dirty="0" smtClean="0">
                <a:latin typeface="+mj-ea"/>
                <a:ea typeface="+mj-ea"/>
              </a:rPr>
              <a:t>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dirty="0" smtClean="0">
                <a:latin typeface="+mj-ea"/>
                <a:ea typeface="+mj-ea"/>
              </a:rPr>
              <a:t>λ</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dirty="0" err="1" smtClean="0">
                <a:latin typeface="+mj-ea"/>
                <a:ea typeface="+mj-ea"/>
              </a:rPr>
              <a:t>δ</a:t>
            </a:r>
            <a:r>
              <a:rPr lang="en-US" altLang="ja-JP" sz="1800" i="1" dirty="0" err="1" smtClean="0">
                <a:latin typeface="+mj-ea"/>
                <a:ea typeface="+mj-ea"/>
              </a:rPr>
              <a:t>K</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ジョルゲンソンは調整係数</a:t>
            </a:r>
            <a:r>
              <a:rPr lang="en-US" altLang="ja-JP" sz="1800" dirty="0" smtClean="0">
                <a:latin typeface="+mj-ea"/>
                <a:ea typeface="+mj-ea"/>
              </a:rPr>
              <a:t>λ</a:t>
            </a:r>
            <a:r>
              <a:rPr lang="ja-JP" altLang="ja-JP" sz="1800" dirty="0" err="1" smtClean="0">
                <a:latin typeface="+mj-ea"/>
                <a:ea typeface="+mj-ea"/>
              </a:rPr>
              <a:t>が資</a:t>
            </a:r>
            <a:r>
              <a:rPr lang="ja-JP" altLang="ja-JP" sz="1800" dirty="0" smtClean="0">
                <a:latin typeface="+mj-ea"/>
                <a:ea typeface="+mj-ea"/>
              </a:rPr>
              <a:t>本ストック</a:t>
            </a:r>
            <a:r>
              <a:rPr lang="en-US" altLang="ja-JP" sz="1800" i="1" dirty="0" smtClean="0">
                <a:latin typeface="+mj-ea"/>
                <a:ea typeface="+mj-ea"/>
              </a:rPr>
              <a:t>K</a:t>
            </a:r>
            <a:r>
              <a:rPr lang="ja-JP" altLang="ja-JP" sz="1800" dirty="0" smtClean="0">
                <a:latin typeface="+mj-ea"/>
                <a:ea typeface="+mj-ea"/>
              </a:rPr>
              <a:t>とは独立に決まる定数</a:t>
            </a:r>
          </a:p>
          <a:p>
            <a:r>
              <a:rPr lang="ja-JP" altLang="ja-JP" sz="1800" dirty="0" smtClean="0">
                <a:latin typeface="+mj-ea"/>
                <a:ea typeface="+mj-ea"/>
              </a:rPr>
              <a:t>景気回復期、好況期になると、</a:t>
            </a:r>
            <a:r>
              <a:rPr lang="en-US" altLang="ja-JP" sz="1800" dirty="0" smtClean="0">
                <a:latin typeface="+mj-ea"/>
                <a:ea typeface="+mj-ea"/>
              </a:rPr>
              <a:t>λ</a:t>
            </a:r>
            <a:r>
              <a:rPr lang="ja-JP" altLang="ja-JP" sz="1800" dirty="0" smtClean="0">
                <a:latin typeface="+mj-ea"/>
                <a:ea typeface="+mj-ea"/>
              </a:rPr>
              <a:t>は</a:t>
            </a:r>
            <a:r>
              <a:rPr lang="ja-JP" altLang="en-US" sz="1800" dirty="0" smtClean="0">
                <a:latin typeface="+mj-ea"/>
                <a:ea typeface="+mj-ea"/>
              </a:rPr>
              <a:t>可変で、</a:t>
            </a:r>
            <a:r>
              <a:rPr lang="ja-JP" altLang="ja-JP" sz="1800" dirty="0" smtClean="0">
                <a:latin typeface="+mj-ea"/>
                <a:ea typeface="+mj-ea"/>
              </a:rPr>
              <a:t>不況期で資本ストックに遊休があって稼働率が低い場合には</a:t>
            </a:r>
            <a:r>
              <a:rPr lang="en-US" altLang="ja-JP" sz="1800" dirty="0" smtClean="0">
                <a:latin typeface="+mj-ea"/>
                <a:ea typeface="+mj-ea"/>
              </a:rPr>
              <a:t>λ</a:t>
            </a:r>
            <a:r>
              <a:rPr lang="ja-JP" altLang="ja-JP" sz="1800" dirty="0" smtClean="0">
                <a:latin typeface="+mj-ea"/>
                <a:ea typeface="+mj-ea"/>
              </a:rPr>
              <a:t>は小、</a:t>
            </a:r>
          </a:p>
          <a:p>
            <a:r>
              <a:rPr lang="ja-JP" altLang="ja-JP" sz="1800" dirty="0" smtClean="0">
                <a:latin typeface="+mj-ea"/>
                <a:ea typeface="+mj-ea"/>
              </a:rPr>
              <a:t>差額（</a:t>
            </a:r>
            <a:r>
              <a:rPr lang="en-US" altLang="ja-JP" sz="1800" i="1" dirty="0" smtClean="0">
                <a:latin typeface="+mj-ea"/>
                <a:ea typeface="+mj-ea"/>
              </a:rPr>
              <a:t>K</a:t>
            </a:r>
            <a:r>
              <a:rPr lang="en-US" altLang="ja-JP" sz="1800" i="1" baseline="-25000"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）はマイナスで投資もマイナスとなるが、資本の減損はすぐには難しいので</a:t>
            </a:r>
            <a:r>
              <a:rPr lang="en-US" altLang="ja-JP" sz="1800" dirty="0" smtClean="0">
                <a:latin typeface="+mj-ea"/>
                <a:ea typeface="+mj-ea"/>
              </a:rPr>
              <a:t>λ</a:t>
            </a:r>
            <a:r>
              <a:rPr lang="ja-JP" altLang="ja-JP" sz="1800" dirty="0" smtClean="0">
                <a:latin typeface="+mj-ea"/>
                <a:ea typeface="+mj-ea"/>
              </a:rPr>
              <a:t>は小</a:t>
            </a:r>
            <a:endParaRPr lang="en-US" altLang="ja-JP" sz="1800" dirty="0" smtClean="0">
              <a:latin typeface="+mj-ea"/>
              <a:ea typeface="+mj-ea"/>
            </a:endParaRPr>
          </a:p>
          <a:p>
            <a:pPr>
              <a:buNone/>
            </a:pPr>
            <a:endParaRPr lang="ja-JP" altLang="ja-JP" sz="1800" dirty="0">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107504" y="0"/>
            <a:ext cx="8928992" cy="6858000"/>
          </a:xfrm>
        </p:spPr>
        <p:txBody>
          <a:bodyPr>
            <a:normAutofit/>
          </a:bodyPr>
          <a:lstStyle/>
          <a:p>
            <a:pPr>
              <a:buNone/>
            </a:pPr>
            <a:r>
              <a:rPr lang="en-US" altLang="ja-JP" sz="1800" b="1" dirty="0" smtClean="0"/>
              <a:t>Investment </a:t>
            </a:r>
            <a:r>
              <a:rPr lang="en-US" altLang="ja-JP" sz="1800" dirty="0" smtClean="0"/>
              <a:t>= Important economic activity which accounts for about 20% of national income, its fluctuation is larger than private consumption, strong influence on economic fluctuation and economic growth.</a:t>
            </a:r>
          </a:p>
          <a:p>
            <a:pPr>
              <a:buNone/>
            </a:pPr>
            <a:r>
              <a:rPr lang="en-US" altLang="ja-JP" sz="1800" b="1" dirty="0" smtClean="0"/>
              <a:t>Capital</a:t>
            </a:r>
            <a:r>
              <a:rPr lang="en-US" altLang="ja-JP" sz="1800" dirty="0" smtClean="0"/>
              <a:t> = firms’ tools, machinery equipment, and factory,</a:t>
            </a:r>
          </a:p>
          <a:p>
            <a:pPr>
              <a:buNone/>
            </a:pPr>
            <a:r>
              <a:rPr lang="en-US" altLang="ja-JP" sz="1800" dirty="0" smtClean="0"/>
              <a:t>Input of production factors such as labor, raw materials, capital ⇒ production activity</a:t>
            </a:r>
          </a:p>
          <a:p>
            <a:pPr>
              <a:buNone/>
            </a:pPr>
            <a:r>
              <a:rPr lang="en-US" altLang="ja-JP" sz="1800" b="1" dirty="0" smtClean="0"/>
              <a:t>Investment , capital formation </a:t>
            </a:r>
            <a:r>
              <a:rPr lang="en-US" altLang="ja-JP" sz="1800" dirty="0" smtClean="0"/>
              <a:t>= economic activity to increase capital</a:t>
            </a:r>
          </a:p>
          <a:p>
            <a:pPr>
              <a:buNone/>
            </a:pPr>
            <a:r>
              <a:rPr lang="en-US" altLang="ja-JP" sz="1800" dirty="0" smtClean="0"/>
              <a:t>⇒ </a:t>
            </a:r>
            <a:r>
              <a:rPr lang="en-US" altLang="ja-JP" sz="1800" b="1" dirty="0" smtClean="0"/>
              <a:t>Round-about production </a:t>
            </a:r>
            <a:r>
              <a:rPr lang="en-US" altLang="ja-JP" sz="1800" dirty="0" smtClean="0"/>
              <a:t>which use capital with embodying advanced technology </a:t>
            </a:r>
          </a:p>
          <a:p>
            <a:pPr>
              <a:buNone/>
            </a:pPr>
            <a:r>
              <a:rPr lang="en-US" altLang="ja-JP" sz="1800" dirty="0" smtClean="0"/>
              <a:t>⇒ Dramatic improvement in production capacity and productivity</a:t>
            </a:r>
          </a:p>
          <a:p>
            <a:pPr>
              <a:buNone/>
            </a:pPr>
            <a:r>
              <a:rPr lang="en-US" altLang="ja-JP" sz="1800" b="1" dirty="0" smtClean="0"/>
              <a:t>Investment</a:t>
            </a:r>
            <a:r>
              <a:rPr lang="en-US" altLang="ja-JP" sz="1800" dirty="0" smtClean="0"/>
              <a:t> (= capital formation) is an economic concept of</a:t>
            </a:r>
            <a:r>
              <a:rPr lang="en-US" altLang="ja-JP" sz="1800" b="1" dirty="0" smtClean="0"/>
              <a:t> flow</a:t>
            </a:r>
          </a:p>
          <a:p>
            <a:pPr>
              <a:buNone/>
            </a:pPr>
            <a:r>
              <a:rPr lang="en-US" altLang="ja-JP" sz="1800" b="1" dirty="0" smtClean="0"/>
              <a:t>Capital </a:t>
            </a:r>
            <a:r>
              <a:rPr lang="en-US" altLang="ja-JP" sz="1800" dirty="0" smtClean="0"/>
              <a:t>= </a:t>
            </a:r>
            <a:r>
              <a:rPr lang="en-US" altLang="ja-JP" sz="1800" b="1" dirty="0" smtClean="0"/>
              <a:t>stock </a:t>
            </a:r>
            <a:r>
              <a:rPr lang="en-US" altLang="ja-JP" sz="1800" dirty="0" smtClean="0"/>
              <a:t>concept including tools, machinery equipment and factories  accumulated as a result of yearly investment </a:t>
            </a:r>
            <a:r>
              <a:rPr lang="en-US" altLang="ja-JP" sz="1800" dirty="0" smtClean="0"/>
              <a:t>activities</a:t>
            </a:r>
          </a:p>
          <a:p>
            <a:r>
              <a:rPr lang="ja-JP" altLang="ja-JP" sz="1800" b="1" dirty="0" smtClean="0">
                <a:latin typeface="+mj-ea"/>
                <a:ea typeface="+mj-ea"/>
              </a:rPr>
              <a:t>投資</a:t>
            </a:r>
            <a:r>
              <a:rPr lang="ja-JP" altLang="ja-JP" sz="1800" dirty="0" smtClean="0">
                <a:latin typeface="+mj-ea"/>
                <a:ea typeface="+mj-ea"/>
              </a:rPr>
              <a:t>＝国民所得の約</a:t>
            </a:r>
            <a:r>
              <a:rPr lang="en-US" altLang="ja-JP" sz="1800" dirty="0" smtClean="0">
                <a:latin typeface="+mj-ea"/>
                <a:ea typeface="+mj-ea"/>
              </a:rPr>
              <a:t>2</a:t>
            </a:r>
            <a:r>
              <a:rPr lang="ja-JP" altLang="ja-JP" sz="1800" dirty="0" smtClean="0">
                <a:latin typeface="+mj-ea"/>
                <a:ea typeface="+mj-ea"/>
              </a:rPr>
              <a:t>割を占める重要な経済活動、民間消費に比べて変動が大、景気変動や経済成長に強い影響。</a:t>
            </a:r>
          </a:p>
          <a:p>
            <a:r>
              <a:rPr lang="ja-JP" altLang="ja-JP" sz="1800" b="1" dirty="0" smtClean="0">
                <a:latin typeface="+mj-ea"/>
                <a:ea typeface="+mj-ea"/>
              </a:rPr>
              <a:t>資本</a:t>
            </a:r>
            <a:r>
              <a:rPr lang="ja-JP" altLang="ja-JP" sz="1800" dirty="0" smtClean="0">
                <a:latin typeface="+mj-ea"/>
                <a:ea typeface="+mj-ea"/>
              </a:rPr>
              <a:t>（</a:t>
            </a:r>
            <a:r>
              <a:rPr lang="en-US" altLang="ja-JP" sz="1800" dirty="0" smtClean="0">
                <a:latin typeface="+mj-ea"/>
                <a:ea typeface="+mj-ea"/>
              </a:rPr>
              <a:t>capital</a:t>
            </a:r>
            <a:r>
              <a:rPr lang="ja-JP" altLang="ja-JP" sz="1800" dirty="0" smtClean="0">
                <a:latin typeface="+mj-ea"/>
                <a:ea typeface="+mj-ea"/>
              </a:rPr>
              <a:t>）＝企業の道具や機械設備、工場、</a:t>
            </a:r>
          </a:p>
          <a:p>
            <a:r>
              <a:rPr lang="ja-JP" altLang="ja-JP" sz="1800" dirty="0" smtClean="0">
                <a:latin typeface="+mj-ea"/>
                <a:ea typeface="+mj-ea"/>
              </a:rPr>
              <a:t>　労働と原材料</a:t>
            </a:r>
            <a:r>
              <a:rPr lang="ja-JP" altLang="en-US" sz="1800" dirty="0" smtClean="0">
                <a:latin typeface="+mj-ea"/>
                <a:ea typeface="+mj-ea"/>
              </a:rPr>
              <a:t>、資本</a:t>
            </a:r>
            <a:r>
              <a:rPr lang="ja-JP" altLang="ja-JP" sz="1800" dirty="0" smtClean="0">
                <a:latin typeface="+mj-ea"/>
                <a:ea typeface="+mj-ea"/>
              </a:rPr>
              <a:t>など</a:t>
            </a:r>
            <a:r>
              <a:rPr lang="ja-JP" altLang="en-US" sz="1800" dirty="0" smtClean="0">
                <a:latin typeface="+mj-ea"/>
                <a:ea typeface="+mj-ea"/>
              </a:rPr>
              <a:t>生産要素</a:t>
            </a:r>
            <a:r>
              <a:rPr lang="ja-JP" altLang="ja-JP" sz="1800" dirty="0" smtClean="0">
                <a:latin typeface="+mj-ea"/>
                <a:ea typeface="+mj-ea"/>
              </a:rPr>
              <a:t>の投入⇒生産活動</a:t>
            </a:r>
          </a:p>
          <a:p>
            <a:r>
              <a:rPr lang="ja-JP" altLang="ja-JP" sz="1800" b="1" dirty="0" smtClean="0">
                <a:latin typeface="+mj-ea"/>
                <a:ea typeface="+mj-ea"/>
              </a:rPr>
              <a:t>投資</a:t>
            </a:r>
            <a:r>
              <a:rPr lang="ja-JP" altLang="ja-JP" sz="1800" dirty="0" smtClean="0">
                <a:latin typeface="+mj-ea"/>
                <a:ea typeface="+mj-ea"/>
              </a:rPr>
              <a:t>（</a:t>
            </a:r>
            <a:r>
              <a:rPr lang="en-US" altLang="ja-JP" sz="1800" dirty="0" smtClean="0">
                <a:latin typeface="+mj-ea"/>
                <a:ea typeface="+mj-ea"/>
              </a:rPr>
              <a:t>investment</a:t>
            </a:r>
            <a:r>
              <a:rPr lang="ja-JP" altLang="ja-JP" sz="1800" dirty="0" smtClean="0">
                <a:latin typeface="+mj-ea"/>
                <a:ea typeface="+mj-ea"/>
              </a:rPr>
              <a:t>）、</a:t>
            </a:r>
            <a:r>
              <a:rPr lang="ja-JP" altLang="ja-JP" sz="1800" b="1" dirty="0" smtClean="0">
                <a:latin typeface="+mj-ea"/>
                <a:ea typeface="+mj-ea"/>
              </a:rPr>
              <a:t>資本形成</a:t>
            </a:r>
            <a:r>
              <a:rPr lang="ja-JP" altLang="ja-JP" sz="1800" dirty="0" smtClean="0">
                <a:latin typeface="+mj-ea"/>
                <a:ea typeface="+mj-ea"/>
              </a:rPr>
              <a:t>（</a:t>
            </a:r>
            <a:r>
              <a:rPr lang="en-US" altLang="ja-JP" sz="1800" dirty="0" smtClean="0">
                <a:latin typeface="+mj-ea"/>
                <a:ea typeface="+mj-ea"/>
              </a:rPr>
              <a:t>capital formation</a:t>
            </a:r>
            <a:r>
              <a:rPr lang="ja-JP" altLang="ja-JP" sz="1800" dirty="0" smtClean="0">
                <a:latin typeface="+mj-ea"/>
                <a:ea typeface="+mj-ea"/>
              </a:rPr>
              <a:t>）＝資本を増やす経済活動</a:t>
            </a:r>
          </a:p>
          <a:p>
            <a:r>
              <a:rPr lang="ja-JP" altLang="ja-JP" sz="1800" dirty="0" smtClean="0">
                <a:latin typeface="+mj-ea"/>
                <a:ea typeface="+mj-ea"/>
              </a:rPr>
              <a:t>⇒高度の技術を体化した資本を用いる迂回生産⇒生産能力や生産性の飛躍的向上</a:t>
            </a:r>
          </a:p>
          <a:p>
            <a:r>
              <a:rPr lang="ja-JP" altLang="ja-JP" sz="1800" dirty="0" smtClean="0">
                <a:latin typeface="+mj-ea"/>
                <a:ea typeface="+mj-ea"/>
              </a:rPr>
              <a:t>　投資（＝資本形成）はフローの経済概念</a:t>
            </a:r>
          </a:p>
          <a:p>
            <a:r>
              <a:rPr lang="ja-JP" altLang="ja-JP" sz="1800" dirty="0" smtClean="0">
                <a:latin typeface="+mj-ea"/>
                <a:ea typeface="+mj-ea"/>
              </a:rPr>
              <a:t>　資本＝年々の投資活動の結果として蓄積された道具や機械設備のストック概念</a:t>
            </a:r>
            <a:endParaRPr lang="en-US" altLang="ja-JP" sz="1800" dirty="0" smtClean="0">
              <a:latin typeface="+mj-ea"/>
              <a:ea typeface="+mj-ea"/>
            </a:endParaRPr>
          </a:p>
          <a:p>
            <a:pPr>
              <a:buNone/>
            </a:pPr>
            <a:endParaRPr lang="ja-JP" altLang="ja-JP" sz="1800" dirty="0" smtClean="0">
              <a:latin typeface="+mj-ea"/>
              <a:ea typeface="+mj-ea"/>
            </a:endParaRPr>
          </a:p>
          <a:p>
            <a:pPr algn="just" eaLnBrk="1" hangingPunct="1">
              <a:lnSpc>
                <a:spcPct val="90000"/>
              </a:lnSpc>
              <a:buFontTx/>
              <a:buNone/>
            </a:pPr>
            <a:endParaRPr lang="ja-JP" altLang="en-US" sz="1800" dirty="0" smtClean="0">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p:txBody>
      </p:sp>
      <p:sp>
        <p:nvSpPr>
          <p:cNvPr id="4" name="タイトル 3"/>
          <p:cNvSpPr>
            <a:spLocks noGrp="1"/>
          </p:cNvSpPr>
          <p:nvPr>
            <p:ph type="title"/>
          </p:nvPr>
        </p:nvSpPr>
        <p:spPr/>
        <p:txBody>
          <a:bodyPr/>
          <a:lstStyle/>
          <a:p>
            <a:r>
              <a:rPr kumimoji="1" lang="en-US" altLang="ja-JP" dirty="0" smtClean="0"/>
              <a:t> </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3528" y="1"/>
            <a:ext cx="8568952" cy="620687"/>
          </a:xfrm>
        </p:spPr>
        <p:txBody>
          <a:bodyPr>
            <a:normAutofit fontScale="90000"/>
          </a:bodyPr>
          <a:lstStyle/>
          <a:p>
            <a:r>
              <a:rPr lang="ja-JP" altLang="ja-JP" sz="1800" b="1" dirty="0" smtClean="0"/>
              <a:t>９</a:t>
            </a:r>
            <a:r>
              <a:rPr lang="ja-JP" altLang="ja-JP" sz="1800" b="1" dirty="0" smtClean="0"/>
              <a:t>．</a:t>
            </a:r>
            <a:r>
              <a:rPr lang="en-US" altLang="ja-JP" sz="1800" b="1" dirty="0" smtClean="0"/>
              <a:t>Investment </a:t>
            </a:r>
            <a:r>
              <a:rPr lang="en-US" altLang="ja-JP" sz="1800" b="1" dirty="0" smtClean="0"/>
              <a:t>and Adjustment Cost:  Adjustment Cost </a:t>
            </a:r>
            <a:r>
              <a:rPr lang="en-US" altLang="ja-JP" sz="1800" b="1" dirty="0" smtClean="0"/>
              <a:t>Model</a:t>
            </a:r>
            <a:br>
              <a:rPr lang="en-US" altLang="ja-JP" sz="1800" b="1" dirty="0" smtClean="0"/>
            </a:br>
            <a:r>
              <a:rPr lang="ja-JP" altLang="ja-JP" sz="1800" b="1" dirty="0" smtClean="0"/>
              <a:t>投資と調整費用：調整費用モデル</a:t>
            </a:r>
            <a:r>
              <a:rPr lang="en-US" altLang="ja-JP" sz="1800" b="1" dirty="0" smtClean="0"/>
              <a:t> </a:t>
            </a:r>
            <a:endParaRPr lang="ja-JP" altLang="ja-JP" sz="1800" dirty="0"/>
          </a:p>
        </p:txBody>
      </p:sp>
      <p:sp>
        <p:nvSpPr>
          <p:cNvPr id="12291" name="Rectangle 3"/>
          <p:cNvSpPr>
            <a:spLocks noGrp="1" noChangeArrowheads="1"/>
          </p:cNvSpPr>
          <p:nvPr>
            <p:ph idx="1"/>
          </p:nvPr>
        </p:nvSpPr>
        <p:spPr>
          <a:xfrm>
            <a:off x="0" y="620688"/>
            <a:ext cx="9144000" cy="6237312"/>
          </a:xfrm>
        </p:spPr>
        <p:txBody>
          <a:bodyPr>
            <a:noAutofit/>
          </a:bodyPr>
          <a:lstStyle/>
          <a:p>
            <a:pPr>
              <a:buNone/>
            </a:pPr>
            <a:r>
              <a:rPr lang="en-US" altLang="ja-JP" sz="1600" dirty="0" smtClean="0"/>
              <a:t>Acceleration </a:t>
            </a:r>
            <a:r>
              <a:rPr lang="en-US" altLang="ja-JP" sz="1600" dirty="0" smtClean="0"/>
              <a:t>principle and capital stock adjustment principle ⇒ Adjustment cost associated with an increase in investment is zero</a:t>
            </a:r>
          </a:p>
          <a:p>
            <a:pPr>
              <a:buNone/>
            </a:pPr>
            <a:r>
              <a:rPr lang="en-US" altLang="ja-JP" sz="1600" dirty="0" smtClean="0"/>
              <a:t>It is additionally incurred as the amount of investment increases. For example, in the case of doubling the size of factories and machinery and equipment, expenses are more than doubled as a result of increased demand for materials related to plant construction. Parts that are more than twice as expensive as adjustment costs</a:t>
            </a:r>
          </a:p>
          <a:p>
            <a:pPr>
              <a:buNone/>
            </a:pPr>
            <a:r>
              <a:rPr lang="en-US" altLang="ja-JP" sz="1600" dirty="0" smtClean="0"/>
              <a:t> If the adjustment cost is zero ⇒ The increase in the investment amount and the investment expenditure are proportional,</a:t>
            </a:r>
          </a:p>
          <a:p>
            <a:pPr>
              <a:buNone/>
            </a:pPr>
            <a:r>
              <a:rPr lang="en-US" altLang="ja-JP" sz="1600" dirty="0" smtClean="0"/>
              <a:t>Adjustment cost is required ⇒ Reversed S shape cost curve is called </a:t>
            </a:r>
            <a:r>
              <a:rPr lang="en-US" altLang="ja-JP" sz="1600" b="1" dirty="0" smtClean="0"/>
              <a:t>Penrose curve. </a:t>
            </a:r>
            <a:endParaRPr lang="en-US" altLang="ja-JP" sz="1600" dirty="0" smtClean="0"/>
          </a:p>
          <a:p>
            <a:pPr>
              <a:buNone/>
            </a:pPr>
            <a:r>
              <a:rPr lang="en-US" altLang="ja-JP" sz="1600" dirty="0" smtClean="0"/>
              <a:t>The increasing part of the curve which is upper than the point P is called an </a:t>
            </a:r>
            <a:r>
              <a:rPr lang="en-US" altLang="ja-JP" sz="1600" b="1" dirty="0" smtClean="0"/>
              <a:t>investment effect curve</a:t>
            </a:r>
            <a:r>
              <a:rPr lang="en-US" altLang="ja-JP" sz="1600" b="1" dirty="0" smtClean="0"/>
              <a:t>.</a:t>
            </a:r>
          </a:p>
          <a:p>
            <a:pPr algn="just">
              <a:spcAft>
                <a:spcPts val="0"/>
              </a:spcAft>
            </a:pPr>
            <a:r>
              <a:rPr lang="ja-JP" altLang="ja-JP" sz="1600" kern="100" dirty="0" smtClean="0">
                <a:latin typeface="+mj-ea"/>
                <a:ea typeface="+mj-ea"/>
                <a:cs typeface="Times New Roman"/>
              </a:rPr>
              <a:t>加速度原理や資本ストック調整原理⇒投資増加に伴う調整費用はゼロ</a:t>
            </a:r>
            <a:r>
              <a:rPr lang="en-US" altLang="ja-JP" sz="1600" kern="100" dirty="0" smtClean="0">
                <a:latin typeface="+mj-ea"/>
                <a:ea typeface="+mj-ea"/>
                <a:cs typeface="Times New Roman"/>
              </a:rPr>
              <a:t>             13-9</a:t>
            </a:r>
            <a:r>
              <a:rPr lang="ja-JP" altLang="ja-JP" sz="1600" kern="100" dirty="0" smtClean="0">
                <a:latin typeface="+mj-ea"/>
                <a:ea typeface="+mj-ea"/>
                <a:cs typeface="Times New Roman"/>
              </a:rPr>
              <a:t>図</a:t>
            </a:r>
          </a:p>
          <a:p>
            <a:pPr algn="just">
              <a:spcAft>
                <a:spcPts val="0"/>
              </a:spcAft>
            </a:pPr>
            <a:r>
              <a:rPr lang="ja-JP" altLang="ja-JP" sz="1600" kern="100" dirty="0" smtClean="0">
                <a:latin typeface="+mj-ea"/>
                <a:ea typeface="+mj-ea"/>
                <a:cs typeface="Times New Roman"/>
              </a:rPr>
              <a:t>投資量の増大に伴って付加的に発生する費用である。</a:t>
            </a:r>
            <a:endParaRPr lang="en-US" altLang="ja-JP" sz="1600" kern="100" dirty="0" smtClean="0">
              <a:latin typeface="+mj-ea"/>
              <a:ea typeface="+mj-ea"/>
              <a:cs typeface="Times New Roman"/>
            </a:endParaRPr>
          </a:p>
          <a:p>
            <a:pPr algn="just">
              <a:spcAft>
                <a:spcPts val="0"/>
              </a:spcAft>
            </a:pPr>
            <a:r>
              <a:rPr lang="ja-JP" altLang="ja-JP" sz="1600" kern="100" dirty="0" smtClean="0">
                <a:latin typeface="+mj-ea"/>
                <a:ea typeface="+mj-ea"/>
                <a:cs typeface="Times New Roman"/>
              </a:rPr>
              <a:t>例えば工場や機械設備などを</a:t>
            </a:r>
            <a:r>
              <a:rPr lang="en-US" altLang="ja-JP" sz="1600" kern="100" dirty="0" smtClean="0">
                <a:latin typeface="+mj-ea"/>
                <a:ea typeface="+mj-ea"/>
                <a:cs typeface="Times New Roman"/>
              </a:rPr>
              <a:t>2</a:t>
            </a:r>
            <a:r>
              <a:rPr lang="ja-JP" altLang="ja-JP" sz="1600" kern="100" dirty="0" smtClean="0">
                <a:latin typeface="+mj-ea"/>
                <a:ea typeface="+mj-ea"/>
                <a:cs typeface="Times New Roman"/>
              </a:rPr>
              <a:t>倍に拡張する場合、工場</a:t>
            </a:r>
            <a:endParaRPr lang="en-US" altLang="ja-JP" sz="1600" kern="100" dirty="0" smtClean="0">
              <a:latin typeface="+mj-ea"/>
              <a:ea typeface="+mj-ea"/>
              <a:cs typeface="Times New Roman"/>
            </a:endParaRPr>
          </a:p>
          <a:p>
            <a:pPr algn="just">
              <a:spcAft>
                <a:spcPts val="0"/>
              </a:spcAft>
            </a:pPr>
            <a:r>
              <a:rPr lang="ja-JP" altLang="ja-JP" sz="1600" kern="100" dirty="0" smtClean="0">
                <a:latin typeface="+mj-ea"/>
                <a:ea typeface="+mj-ea"/>
                <a:cs typeface="Times New Roman"/>
              </a:rPr>
              <a:t>建設に関わる資材の需要増加で</a:t>
            </a:r>
            <a:r>
              <a:rPr lang="en-US" altLang="ja-JP" sz="1600" kern="100" dirty="0" smtClean="0">
                <a:latin typeface="+mj-ea"/>
                <a:ea typeface="+mj-ea"/>
                <a:cs typeface="Times New Roman"/>
              </a:rPr>
              <a:t>2</a:t>
            </a:r>
            <a:r>
              <a:rPr lang="ja-JP" altLang="ja-JP" sz="1600" kern="100" dirty="0" smtClean="0">
                <a:latin typeface="+mj-ea"/>
                <a:ea typeface="+mj-ea"/>
                <a:cs typeface="Times New Roman"/>
              </a:rPr>
              <a:t>倍以上の費用が掛かる。</a:t>
            </a:r>
            <a:endParaRPr lang="en-US" altLang="ja-JP" sz="1600" kern="100" dirty="0" smtClean="0">
              <a:latin typeface="+mj-ea"/>
              <a:ea typeface="+mj-ea"/>
              <a:cs typeface="Times New Roman"/>
            </a:endParaRPr>
          </a:p>
          <a:p>
            <a:pPr algn="just">
              <a:spcAft>
                <a:spcPts val="0"/>
              </a:spcAft>
            </a:pPr>
            <a:r>
              <a:rPr lang="ja-JP" altLang="ja-JP" sz="1600" kern="100" dirty="0" smtClean="0">
                <a:latin typeface="+mj-ea"/>
                <a:ea typeface="+mj-ea"/>
                <a:cs typeface="Times New Roman"/>
              </a:rPr>
              <a:t>費用の</a:t>
            </a:r>
            <a:r>
              <a:rPr lang="en-US" altLang="ja-JP" sz="1600" kern="100" dirty="0" smtClean="0">
                <a:latin typeface="+mj-ea"/>
                <a:ea typeface="+mj-ea"/>
                <a:cs typeface="Times New Roman"/>
              </a:rPr>
              <a:t>2</a:t>
            </a:r>
            <a:r>
              <a:rPr lang="ja-JP" altLang="ja-JP" sz="1600" kern="100" dirty="0" smtClean="0">
                <a:latin typeface="+mj-ea"/>
                <a:ea typeface="+mj-ea"/>
                <a:cs typeface="Times New Roman"/>
              </a:rPr>
              <a:t>倍を超える部分が調整費用</a:t>
            </a:r>
          </a:p>
          <a:p>
            <a:pPr algn="just">
              <a:spcAft>
                <a:spcPts val="0"/>
              </a:spcAft>
            </a:pPr>
            <a:r>
              <a:rPr lang="ja-JP" altLang="ja-JP" sz="1600" kern="100" dirty="0" smtClean="0">
                <a:latin typeface="+mj-ea"/>
                <a:ea typeface="+mj-ea"/>
                <a:cs typeface="Times New Roman"/>
              </a:rPr>
              <a:t>調整費用がゼロの場合⇒投資量の増大と投資支出額は</a:t>
            </a:r>
            <a:endParaRPr lang="en-US" altLang="ja-JP" sz="1600" kern="100" dirty="0" smtClean="0">
              <a:latin typeface="+mj-ea"/>
              <a:ea typeface="+mj-ea"/>
              <a:cs typeface="Times New Roman"/>
            </a:endParaRPr>
          </a:p>
          <a:p>
            <a:pPr algn="just">
              <a:spcAft>
                <a:spcPts val="0"/>
              </a:spcAft>
            </a:pPr>
            <a:r>
              <a:rPr lang="ja-JP" altLang="ja-JP" sz="1600" kern="100" dirty="0" smtClean="0">
                <a:latin typeface="+mj-ea"/>
                <a:ea typeface="+mj-ea"/>
                <a:cs typeface="Times New Roman"/>
              </a:rPr>
              <a:t>比例し、直線</a:t>
            </a:r>
          </a:p>
          <a:p>
            <a:pPr algn="just">
              <a:spcAft>
                <a:spcPts val="0"/>
              </a:spcAft>
            </a:pPr>
            <a:r>
              <a:rPr lang="ja-JP" altLang="ja-JP" sz="1600" kern="100" dirty="0" smtClean="0">
                <a:latin typeface="+mj-ea"/>
                <a:ea typeface="+mj-ea"/>
                <a:cs typeface="Times New Roman"/>
              </a:rPr>
              <a:t>調整費用が掛かる⇒逆</a:t>
            </a:r>
            <a:r>
              <a:rPr lang="en-US" altLang="ja-JP" sz="1600" kern="100" dirty="0" smtClean="0">
                <a:latin typeface="+mj-ea"/>
                <a:ea typeface="+mj-ea"/>
                <a:cs typeface="Times New Roman"/>
              </a:rPr>
              <a:t>S</a:t>
            </a:r>
            <a:r>
              <a:rPr lang="ja-JP" altLang="ja-JP" sz="1600" kern="100" dirty="0" smtClean="0">
                <a:latin typeface="+mj-ea"/>
                <a:ea typeface="+mj-ea"/>
                <a:cs typeface="Times New Roman"/>
              </a:rPr>
              <a:t>字型の費用曲線、</a:t>
            </a:r>
            <a:r>
              <a:rPr lang="ja-JP" altLang="ja-JP" sz="1600" b="1" kern="100" dirty="0" smtClean="0">
                <a:latin typeface="+mj-ea"/>
                <a:ea typeface="+mj-ea"/>
                <a:cs typeface="Times New Roman"/>
              </a:rPr>
              <a:t>ペンローズ曲線</a:t>
            </a:r>
            <a:endParaRPr lang="en-US" altLang="ja-JP" sz="1600" b="1" kern="100" dirty="0" smtClean="0">
              <a:latin typeface="+mj-ea"/>
              <a:ea typeface="+mj-ea"/>
              <a:cs typeface="Times New Roman"/>
            </a:endParaRPr>
          </a:p>
          <a:p>
            <a:pPr algn="just">
              <a:spcAft>
                <a:spcPts val="0"/>
              </a:spcAft>
            </a:pPr>
            <a:r>
              <a:rPr lang="ja-JP" altLang="ja-JP" sz="1600" kern="100" dirty="0" smtClean="0">
                <a:latin typeface="+mj-ea"/>
                <a:ea typeface="+mj-ea"/>
                <a:cs typeface="Times New Roman"/>
              </a:rPr>
              <a:t>（</a:t>
            </a:r>
            <a:r>
              <a:rPr lang="en-US" altLang="ja-JP" sz="1600" kern="100" dirty="0" smtClean="0">
                <a:latin typeface="+mj-ea"/>
                <a:ea typeface="+mj-ea"/>
                <a:cs typeface="Times New Roman"/>
              </a:rPr>
              <a:t>Penrose curve</a:t>
            </a:r>
            <a:r>
              <a:rPr lang="ja-JP" altLang="ja-JP" sz="1600" kern="100" dirty="0" smtClean="0">
                <a:latin typeface="+mj-ea"/>
                <a:ea typeface="+mj-ea"/>
                <a:cs typeface="Times New Roman"/>
              </a:rPr>
              <a:t>）</a:t>
            </a:r>
          </a:p>
          <a:p>
            <a:pPr algn="just">
              <a:spcAft>
                <a:spcPts val="0"/>
              </a:spcAft>
            </a:pPr>
            <a:r>
              <a:rPr lang="en-US" altLang="ja-JP" sz="1600" i="1" kern="100" dirty="0" smtClean="0">
                <a:latin typeface="+mj-ea"/>
                <a:ea typeface="+mj-ea"/>
                <a:cs typeface="Times New Roman"/>
              </a:rPr>
              <a:t>P</a:t>
            </a:r>
            <a:r>
              <a:rPr lang="ja-JP" altLang="ja-JP" sz="1600" kern="100" dirty="0" smtClean="0">
                <a:latin typeface="+mj-ea"/>
                <a:ea typeface="+mj-ea"/>
                <a:cs typeface="Times New Roman"/>
              </a:rPr>
              <a:t>点以上の</a:t>
            </a:r>
            <a:r>
              <a:rPr lang="ja-JP" altLang="ja-JP" sz="1600" kern="100" dirty="0" smtClean="0">
                <a:solidFill>
                  <a:srgbClr val="000000"/>
                </a:solidFill>
                <a:latin typeface="+mj-ea"/>
                <a:ea typeface="+mj-ea"/>
                <a:cs typeface="Times New Roman"/>
              </a:rPr>
              <a:t>逓増する</a:t>
            </a:r>
            <a:r>
              <a:rPr lang="ja-JP" altLang="ja-JP" sz="1600" kern="100" dirty="0" smtClean="0">
                <a:latin typeface="+mj-ea"/>
                <a:ea typeface="+mj-ea"/>
                <a:cs typeface="Times New Roman"/>
              </a:rPr>
              <a:t>部分を</a:t>
            </a:r>
            <a:r>
              <a:rPr lang="ja-JP" altLang="ja-JP" sz="1600" b="1" kern="100" dirty="0" smtClean="0">
                <a:latin typeface="+mj-ea"/>
                <a:ea typeface="+mj-ea"/>
                <a:cs typeface="Times New Roman"/>
              </a:rPr>
              <a:t>投資効果曲線</a:t>
            </a:r>
            <a:endParaRPr lang="en-US" altLang="ja-JP" sz="1600" b="1" kern="100" dirty="0" smtClean="0">
              <a:latin typeface="+mj-ea"/>
              <a:ea typeface="+mj-ea"/>
              <a:cs typeface="Times New Roman"/>
            </a:endParaRPr>
          </a:p>
          <a:p>
            <a:pPr algn="just">
              <a:spcAft>
                <a:spcPts val="0"/>
              </a:spcAft>
            </a:pPr>
            <a:r>
              <a:rPr lang="en-US" altLang="ja-JP" sz="1600" kern="100" dirty="0" smtClean="0">
                <a:latin typeface="+mj-ea"/>
                <a:ea typeface="+mj-ea"/>
                <a:cs typeface="Times New Roman"/>
              </a:rPr>
              <a:t>(investment effect curve</a:t>
            </a:r>
            <a:r>
              <a:rPr lang="ja-JP" altLang="ja-JP" sz="1600" kern="100" dirty="0" smtClean="0">
                <a:latin typeface="+mj-ea"/>
                <a:ea typeface="+mj-ea"/>
                <a:cs typeface="Times New Roman"/>
              </a:rPr>
              <a:t>）</a:t>
            </a:r>
            <a:endParaRPr lang="ja-JP" altLang="ja-JP" sz="1600" b="1" dirty="0">
              <a:latin typeface="+mj-ea"/>
              <a:ea typeface="+mj-ea"/>
            </a:endParaRPr>
          </a:p>
        </p:txBody>
      </p:sp>
      <p:pic>
        <p:nvPicPr>
          <p:cNvPr id="4" name="図 3"/>
          <p:cNvPicPr/>
          <p:nvPr/>
        </p:nvPicPr>
        <p:blipFill>
          <a:blip r:embed="rId2" cstate="print"/>
          <a:srcRect/>
          <a:stretch>
            <a:fillRect/>
          </a:stretch>
        </p:blipFill>
        <p:spPr bwMode="auto">
          <a:xfrm>
            <a:off x="6156176" y="4149080"/>
            <a:ext cx="2843808" cy="258908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51520" y="1"/>
            <a:ext cx="8206680" cy="404663"/>
          </a:xfrm>
        </p:spPr>
        <p:txBody>
          <a:bodyPr>
            <a:normAutofit fontScale="90000"/>
          </a:bodyPr>
          <a:lstStyle/>
          <a:p>
            <a:r>
              <a:rPr lang="ja-JP" altLang="ja-JP" sz="2400" b="1" dirty="0" smtClean="0"/>
              <a:t> </a:t>
            </a:r>
            <a:r>
              <a:rPr lang="en-US" altLang="ja-JP" sz="2200" b="1" dirty="0" smtClean="0"/>
              <a:t>10</a:t>
            </a:r>
            <a:r>
              <a:rPr lang="ja-JP" altLang="ja-JP" sz="2200" b="1" dirty="0" err="1" smtClean="0"/>
              <a:t>．</a:t>
            </a:r>
            <a:r>
              <a:rPr lang="en-US" altLang="ja-JP" sz="2200" b="1" dirty="0" smtClean="0"/>
              <a:t>Housing Investment   </a:t>
            </a:r>
            <a:r>
              <a:rPr lang="ja-JP" altLang="ja-JP" sz="2200" b="1" dirty="0" smtClean="0"/>
              <a:t>住宅</a:t>
            </a:r>
            <a:r>
              <a:rPr lang="ja-JP" altLang="ja-JP" sz="2200" b="1" dirty="0" smtClean="0"/>
              <a:t>投資</a:t>
            </a:r>
            <a:r>
              <a:rPr lang="en-US" altLang="ja-JP" sz="2200" b="1" dirty="0" smtClean="0"/>
              <a:t> </a:t>
            </a:r>
            <a:r>
              <a:rPr lang="en-US" altLang="ja-JP" sz="2200" b="1" dirty="0" smtClean="0"/>
              <a:t> </a:t>
            </a:r>
            <a:endParaRPr lang="ja-JP" altLang="en-US" sz="22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Housing </a:t>
            </a:r>
            <a:r>
              <a:rPr lang="en-US" altLang="ja-JP" sz="1800" dirty="0" smtClean="0"/>
              <a:t>investment = investment in private residential housing, about 3% of nominal GDP, about 1 / 4.5 compared with private capital investment.</a:t>
            </a:r>
          </a:p>
          <a:p>
            <a:pPr>
              <a:buNone/>
            </a:pPr>
            <a:r>
              <a:rPr lang="en-US" altLang="ja-JP" sz="1800" b="1" dirty="0" smtClean="0"/>
              <a:t>Housing investment </a:t>
            </a:r>
            <a:r>
              <a:rPr lang="en-US" altLang="ja-JP" sz="1800" i="1" dirty="0" smtClean="0"/>
              <a:t>H</a:t>
            </a:r>
            <a:r>
              <a:rPr lang="en-US" altLang="ja-JP" sz="1800" dirty="0" smtClean="0"/>
              <a:t> forms the basis of the consumer's living and is mainly covered by housing loans, so sensitivity to interest rate or interest elasticity of long-term loan are quite large. </a:t>
            </a:r>
            <a:r>
              <a:rPr lang="en-US" altLang="ja-JP" sz="1800" i="1" dirty="0" smtClean="0"/>
              <a:t>H</a:t>
            </a:r>
            <a:r>
              <a:rPr lang="ja-JP" altLang="ja-JP" sz="1800" dirty="0" smtClean="0"/>
              <a:t>＝</a:t>
            </a:r>
            <a:r>
              <a:rPr lang="en-US" altLang="ja-JP" sz="1800" i="1" dirty="0" smtClean="0"/>
              <a:t>H</a:t>
            </a:r>
            <a:r>
              <a:rPr lang="ja-JP" altLang="ja-JP" sz="1800" dirty="0" smtClean="0"/>
              <a:t>（</a:t>
            </a:r>
            <a:r>
              <a:rPr lang="en-US" altLang="ja-JP" sz="1800" i="1" dirty="0" err="1" smtClean="0"/>
              <a:t>i</a:t>
            </a:r>
            <a:r>
              <a:rPr lang="en-US" altLang="ja-JP" sz="1800" dirty="0" smtClean="0"/>
              <a:t>, </a:t>
            </a:r>
            <a:r>
              <a:rPr lang="en-US" altLang="ja-JP" sz="1800" i="1" dirty="0" smtClean="0"/>
              <a:t>Y</a:t>
            </a:r>
            <a:r>
              <a:rPr lang="en-US" altLang="ja-JP" sz="1800" dirty="0" smtClean="0"/>
              <a:t>, </a:t>
            </a:r>
            <a:r>
              <a:rPr lang="en-US" altLang="ja-JP" sz="1800" i="1" dirty="0" smtClean="0"/>
              <a:t>K</a:t>
            </a:r>
            <a:r>
              <a:rPr lang="ja-JP" altLang="ja-JP" sz="1800" dirty="0" smtClean="0"/>
              <a:t>） </a:t>
            </a:r>
            <a:endParaRPr lang="en-US" altLang="ja-JP" sz="1800" dirty="0" smtClean="0"/>
          </a:p>
          <a:p>
            <a:pPr>
              <a:buNone/>
            </a:pPr>
            <a:r>
              <a:rPr lang="en-US" altLang="ja-JP" sz="1800" b="1" dirty="0" smtClean="0"/>
              <a:t>Construction cycle or Kuznets cycle</a:t>
            </a:r>
            <a:r>
              <a:rPr lang="en-US" altLang="ja-JP" sz="1800" dirty="0" smtClean="0"/>
              <a:t/>
            </a:r>
            <a:br>
              <a:rPr lang="en-US" altLang="ja-JP" sz="1800" dirty="0" smtClean="0"/>
            </a:br>
            <a:r>
              <a:rPr lang="en-US" altLang="ja-JP" sz="1800" dirty="0" smtClean="0"/>
              <a:t>Cycles of construction investment is not limited to private housing investment, but includes buildings and factories for businesses and shops.  Depreciation of buildings is quite long.  Long-term cycles of 20 to 25 years.</a:t>
            </a:r>
          </a:p>
          <a:p>
            <a:pPr>
              <a:buNone/>
            </a:pPr>
            <a:r>
              <a:rPr lang="en-US" altLang="ja-JP" sz="1800" dirty="0" smtClean="0"/>
              <a:t>Figure13-10. GDP Growth Rate, Residential Investment Growth Rate, Capital Investment Growth Rate (Change from the previous year)</a:t>
            </a:r>
          </a:p>
          <a:p>
            <a:r>
              <a:rPr lang="ja-JP" altLang="ja-JP" sz="1800" dirty="0" smtClean="0">
                <a:latin typeface="+mj-ea"/>
                <a:ea typeface="+mj-ea"/>
              </a:rPr>
              <a:t>住宅投資＝民間の居住用住宅への投資、名目</a:t>
            </a:r>
            <a:endParaRPr lang="en-US" altLang="ja-JP" sz="1800" dirty="0" smtClean="0">
              <a:latin typeface="+mj-ea"/>
              <a:ea typeface="+mj-ea"/>
            </a:endParaRPr>
          </a:p>
          <a:p>
            <a:r>
              <a:rPr lang="en-US" altLang="ja-JP" sz="1800" dirty="0" smtClean="0">
                <a:latin typeface="+mj-ea"/>
                <a:ea typeface="+mj-ea"/>
              </a:rPr>
              <a:t>GDP</a:t>
            </a:r>
            <a:r>
              <a:rPr lang="ja-JP" altLang="ja-JP" sz="1800" dirty="0" smtClean="0">
                <a:latin typeface="+mj-ea"/>
                <a:ea typeface="+mj-ea"/>
              </a:rPr>
              <a:t>の約</a:t>
            </a:r>
            <a:r>
              <a:rPr lang="en-US" altLang="ja-JP" sz="1800" dirty="0" smtClean="0">
                <a:latin typeface="+mj-ea"/>
                <a:ea typeface="+mj-ea"/>
              </a:rPr>
              <a:t>3</a:t>
            </a:r>
            <a:r>
              <a:rPr lang="ja-JP" altLang="ja-JP" sz="1800" dirty="0" smtClean="0">
                <a:latin typeface="+mj-ea"/>
                <a:ea typeface="+mj-ea"/>
              </a:rPr>
              <a:t>％、民間設備投資と比べると約</a:t>
            </a:r>
            <a:r>
              <a:rPr lang="en-US" altLang="ja-JP" sz="1800" dirty="0" smtClean="0">
                <a:latin typeface="+mj-ea"/>
                <a:ea typeface="+mj-ea"/>
              </a:rPr>
              <a:t>4.5</a:t>
            </a:r>
            <a:r>
              <a:rPr lang="ja-JP" altLang="ja-JP" sz="1800" dirty="0" smtClean="0">
                <a:latin typeface="+mj-ea"/>
                <a:ea typeface="+mj-ea"/>
              </a:rPr>
              <a:t>分の</a:t>
            </a:r>
            <a:r>
              <a:rPr lang="en-US" altLang="ja-JP" sz="1800" dirty="0" smtClean="0">
                <a:latin typeface="+mj-ea"/>
                <a:ea typeface="+mj-ea"/>
              </a:rPr>
              <a:t>1</a:t>
            </a:r>
            <a:r>
              <a:rPr lang="ja-JP" altLang="ja-JP" sz="1800" dirty="0" err="1" smtClean="0">
                <a:latin typeface="+mj-ea"/>
                <a:ea typeface="+mj-ea"/>
              </a:rPr>
              <a:t>。</a:t>
            </a:r>
            <a:endParaRPr lang="ja-JP" altLang="ja-JP" sz="1800" dirty="0" smtClean="0">
              <a:latin typeface="+mj-ea"/>
              <a:ea typeface="+mj-ea"/>
            </a:endParaRPr>
          </a:p>
          <a:p>
            <a:r>
              <a:rPr lang="ja-JP" altLang="ja-JP" sz="1800" dirty="0" smtClean="0">
                <a:latin typeface="+mj-ea"/>
                <a:ea typeface="+mj-ea"/>
              </a:rPr>
              <a:t>住宅投資</a:t>
            </a:r>
            <a:r>
              <a:rPr lang="en-US" altLang="ja-JP" sz="1800" i="1" dirty="0" smtClean="0">
                <a:latin typeface="+mj-ea"/>
                <a:ea typeface="+mj-ea"/>
              </a:rPr>
              <a:t>H</a:t>
            </a:r>
            <a:r>
              <a:rPr lang="ja-JP" altLang="ja-JP" sz="1800" dirty="0" smtClean="0">
                <a:latin typeface="+mj-ea"/>
                <a:ea typeface="+mj-ea"/>
              </a:rPr>
              <a:t>は消費者の生活基盤をなし、主として</a:t>
            </a:r>
            <a:endParaRPr lang="en-US" altLang="ja-JP" sz="1800" dirty="0" smtClean="0">
              <a:latin typeface="+mj-ea"/>
              <a:ea typeface="+mj-ea"/>
            </a:endParaRPr>
          </a:p>
          <a:p>
            <a:r>
              <a:rPr lang="ja-JP" altLang="ja-JP" sz="1800" dirty="0" smtClean="0">
                <a:latin typeface="+mj-ea"/>
                <a:ea typeface="+mj-ea"/>
              </a:rPr>
              <a:t>住宅ローンによって賄われるので、長期貸出利子</a:t>
            </a:r>
            <a:endParaRPr lang="en-US" altLang="ja-JP" sz="1800" dirty="0" smtClean="0">
              <a:latin typeface="+mj-ea"/>
              <a:ea typeface="+mj-ea"/>
            </a:endParaRPr>
          </a:p>
          <a:p>
            <a:r>
              <a:rPr lang="ja-JP" altLang="ja-JP" sz="1800" dirty="0" smtClean="0">
                <a:latin typeface="+mj-ea"/>
                <a:ea typeface="+mj-ea"/>
              </a:rPr>
              <a:t>率</a:t>
            </a:r>
            <a:r>
              <a:rPr lang="en-US" altLang="ja-JP" sz="1800" i="1" dirty="0" err="1" smtClean="0">
                <a:latin typeface="+mj-ea"/>
                <a:ea typeface="+mj-ea"/>
              </a:rPr>
              <a:t>i</a:t>
            </a:r>
            <a:r>
              <a:rPr lang="ja-JP" altLang="ja-JP" sz="1800" dirty="0" smtClean="0">
                <a:latin typeface="+mj-ea"/>
                <a:ea typeface="+mj-ea"/>
              </a:rPr>
              <a:t>に対する感応度、利子弾力性がかなり大きい。</a:t>
            </a:r>
            <a:endParaRPr lang="en-US" altLang="ja-JP" sz="1800" dirty="0" smtClean="0">
              <a:latin typeface="+mj-ea"/>
              <a:ea typeface="+mj-ea"/>
            </a:endParaRPr>
          </a:p>
          <a:p>
            <a:r>
              <a:rPr lang="ja-JP" altLang="ja-JP" sz="1800" dirty="0" smtClean="0">
                <a:latin typeface="+mj-ea"/>
                <a:ea typeface="+mj-ea"/>
              </a:rPr>
              <a:t>　</a:t>
            </a:r>
            <a:r>
              <a:rPr lang="en-US" altLang="ja-JP" sz="1800" i="1" dirty="0" smtClean="0">
                <a:latin typeface="+mj-ea"/>
                <a:ea typeface="+mj-ea"/>
              </a:rPr>
              <a:t>H</a:t>
            </a:r>
            <a:r>
              <a:rPr lang="ja-JP" altLang="ja-JP" sz="1800" dirty="0" smtClean="0">
                <a:latin typeface="+mj-ea"/>
                <a:ea typeface="+mj-ea"/>
              </a:rPr>
              <a:t>＝</a:t>
            </a:r>
            <a:r>
              <a:rPr lang="en-US" altLang="ja-JP" sz="1800" i="1" dirty="0" smtClean="0">
                <a:latin typeface="+mj-ea"/>
                <a:ea typeface="+mj-ea"/>
              </a:rPr>
              <a:t>H</a:t>
            </a:r>
            <a:r>
              <a:rPr lang="ja-JP"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 </a:t>
            </a:r>
            <a:r>
              <a:rPr lang="en-US" altLang="ja-JP" sz="1800" i="1" dirty="0" smtClean="0">
                <a:latin typeface="+mj-ea"/>
                <a:ea typeface="+mj-ea"/>
              </a:rPr>
              <a:t>Y</a:t>
            </a:r>
            <a:r>
              <a:rPr lang="en-US" altLang="ja-JP" sz="1800" dirty="0" smtClean="0">
                <a:latin typeface="+mj-ea"/>
                <a:ea typeface="+mj-ea"/>
              </a:rPr>
              <a:t>, </a:t>
            </a:r>
            <a:r>
              <a:rPr lang="en-US" altLang="ja-JP" sz="1800" i="1" dirty="0" smtClean="0">
                <a:latin typeface="+mj-ea"/>
                <a:ea typeface="+mj-ea"/>
              </a:rPr>
              <a:t>K</a:t>
            </a:r>
            <a:r>
              <a:rPr lang="ja-JP" altLang="ja-JP" sz="1800" dirty="0" smtClean="0">
                <a:latin typeface="+mj-ea"/>
                <a:ea typeface="+mj-ea"/>
              </a:rPr>
              <a:t>）</a:t>
            </a:r>
          </a:p>
          <a:p>
            <a:r>
              <a:rPr lang="ja-JP" altLang="ja-JP" sz="1800" b="1" dirty="0" smtClean="0">
                <a:latin typeface="+mj-ea"/>
                <a:ea typeface="+mj-ea"/>
              </a:rPr>
              <a:t>建設循環</a:t>
            </a:r>
            <a:r>
              <a:rPr lang="ja-JP" altLang="ja-JP" sz="1800" dirty="0" smtClean="0">
                <a:latin typeface="+mj-ea"/>
                <a:ea typeface="+mj-ea"/>
              </a:rPr>
              <a:t>（</a:t>
            </a:r>
            <a:r>
              <a:rPr lang="en-US" altLang="ja-JP" sz="1800" dirty="0" smtClean="0">
                <a:latin typeface="+mj-ea"/>
                <a:ea typeface="+mj-ea"/>
              </a:rPr>
              <a:t>construction cycle</a:t>
            </a:r>
            <a:r>
              <a:rPr lang="ja-JP" altLang="ja-JP" sz="1800" dirty="0" smtClean="0">
                <a:latin typeface="+mj-ea"/>
                <a:ea typeface="+mj-ea"/>
              </a:rPr>
              <a:t>）とか</a:t>
            </a:r>
            <a:r>
              <a:rPr lang="ja-JP" altLang="ja-JP" sz="1800" b="1" dirty="0" smtClean="0">
                <a:latin typeface="+mj-ea"/>
                <a:ea typeface="+mj-ea"/>
              </a:rPr>
              <a:t>クズネッツ・</a:t>
            </a:r>
            <a:endParaRPr lang="en-US" altLang="ja-JP" sz="1800" b="1" dirty="0" smtClean="0">
              <a:latin typeface="+mj-ea"/>
              <a:ea typeface="+mj-ea"/>
            </a:endParaRPr>
          </a:p>
          <a:p>
            <a:r>
              <a:rPr lang="ja-JP" altLang="ja-JP" sz="1800" b="1" dirty="0" smtClean="0">
                <a:latin typeface="+mj-ea"/>
                <a:ea typeface="+mj-ea"/>
              </a:rPr>
              <a:t>サイクル</a:t>
            </a:r>
            <a:r>
              <a:rPr lang="ja-JP" altLang="ja-JP" sz="1800" dirty="0" smtClean="0">
                <a:latin typeface="+mj-ea"/>
                <a:ea typeface="+mj-ea"/>
              </a:rPr>
              <a:t>（</a:t>
            </a:r>
            <a:r>
              <a:rPr lang="en-US" altLang="ja-JP" sz="1800" dirty="0" smtClean="0">
                <a:latin typeface="+mj-ea"/>
                <a:ea typeface="+mj-ea"/>
              </a:rPr>
              <a:t>Kuznets cycle</a:t>
            </a:r>
            <a:r>
              <a:rPr lang="ja-JP" altLang="ja-JP" sz="1800" dirty="0" smtClean="0">
                <a:latin typeface="+mj-ea"/>
                <a:ea typeface="+mj-ea"/>
              </a:rPr>
              <a:t>）</a:t>
            </a:r>
          </a:p>
          <a:p>
            <a:r>
              <a:rPr lang="ja-JP" altLang="ja-JP" sz="1800" dirty="0" smtClean="0">
                <a:latin typeface="+mj-ea"/>
                <a:ea typeface="+mj-ea"/>
              </a:rPr>
              <a:t>建設投資の循環は、民間住宅投資だけでなく</a:t>
            </a:r>
            <a:endParaRPr lang="en-US" altLang="ja-JP" sz="1800" dirty="0" smtClean="0">
              <a:latin typeface="+mj-ea"/>
              <a:ea typeface="+mj-ea"/>
            </a:endParaRPr>
          </a:p>
          <a:p>
            <a:r>
              <a:rPr lang="ja-JP" altLang="ja-JP" sz="1800" dirty="0" smtClean="0">
                <a:latin typeface="+mj-ea"/>
                <a:ea typeface="+mj-ea"/>
              </a:rPr>
              <a:t>企業や商店の事業用ビルや工場を含む、建物</a:t>
            </a:r>
            <a:endParaRPr lang="en-US" altLang="ja-JP" sz="1800" dirty="0" smtClean="0">
              <a:latin typeface="+mj-ea"/>
              <a:ea typeface="+mj-ea"/>
            </a:endParaRPr>
          </a:p>
          <a:p>
            <a:r>
              <a:rPr lang="ja-JP" altLang="ja-JP" sz="1800" dirty="0" smtClean="0">
                <a:latin typeface="+mj-ea"/>
                <a:ea typeface="+mj-ea"/>
              </a:rPr>
              <a:t>の減価償却がかなり長い、</a:t>
            </a:r>
            <a:r>
              <a:rPr lang="en-US" altLang="ja-JP" sz="1800" dirty="0" smtClean="0">
                <a:latin typeface="+mj-ea"/>
                <a:ea typeface="+mj-ea"/>
              </a:rPr>
              <a:t>20</a:t>
            </a:r>
            <a:r>
              <a:rPr lang="ja-JP" altLang="ja-JP" sz="1800" dirty="0" smtClean="0">
                <a:latin typeface="+mj-ea"/>
                <a:ea typeface="+mj-ea"/>
              </a:rPr>
              <a:t>～</a:t>
            </a:r>
            <a:r>
              <a:rPr lang="en-US" altLang="ja-JP" sz="1800" dirty="0" smtClean="0">
                <a:latin typeface="+mj-ea"/>
                <a:ea typeface="+mj-ea"/>
              </a:rPr>
              <a:t>25</a:t>
            </a:r>
            <a:r>
              <a:rPr lang="ja-JP" altLang="ja-JP" sz="1800" dirty="0" smtClean="0">
                <a:latin typeface="+mj-ea"/>
                <a:ea typeface="+mj-ea"/>
              </a:rPr>
              <a:t>年の長期循環</a:t>
            </a:r>
            <a:r>
              <a:rPr lang="en-US" altLang="ja-JP" sz="1800" dirty="0" smtClean="0">
                <a:latin typeface="+mj-ea"/>
                <a:ea typeface="+mj-ea"/>
              </a:rPr>
              <a:t> </a:t>
            </a:r>
            <a:endParaRPr lang="ja-JP" altLang="ja-JP" sz="1800" dirty="0" smtClean="0">
              <a:latin typeface="+mj-ea"/>
              <a:ea typeface="+mj-ea"/>
            </a:endParaRPr>
          </a:p>
          <a:p>
            <a:r>
              <a:rPr lang="en-US" altLang="ja-JP" sz="1800" dirty="0" smtClean="0">
                <a:latin typeface="+mj-ea"/>
                <a:ea typeface="+mj-ea"/>
              </a:rPr>
              <a:t>13</a:t>
            </a:r>
            <a:r>
              <a:rPr lang="ja-JP" altLang="ja-JP" sz="1800" dirty="0" smtClean="0">
                <a:latin typeface="+mj-ea"/>
                <a:ea typeface="+mj-ea"/>
              </a:rPr>
              <a:t>－</a:t>
            </a:r>
            <a:r>
              <a:rPr lang="en-US" altLang="ja-JP" sz="1800" dirty="0" smtClean="0">
                <a:latin typeface="+mj-ea"/>
                <a:ea typeface="+mj-ea"/>
              </a:rPr>
              <a:t>10</a:t>
            </a:r>
            <a:r>
              <a:rPr lang="ja-JP" altLang="ja-JP" sz="1800" dirty="0" smtClean="0">
                <a:latin typeface="+mj-ea"/>
                <a:ea typeface="+mj-ea"/>
              </a:rPr>
              <a:t>図　</a:t>
            </a:r>
            <a:r>
              <a:rPr lang="en-US" altLang="ja-JP" sz="1800" dirty="0" smtClean="0">
                <a:latin typeface="+mj-ea"/>
                <a:ea typeface="+mj-ea"/>
              </a:rPr>
              <a:t>GDP</a:t>
            </a:r>
            <a:r>
              <a:rPr lang="ja-JP" altLang="ja-JP" sz="1800" dirty="0" smtClean="0">
                <a:latin typeface="+mj-ea"/>
                <a:ea typeface="+mj-ea"/>
              </a:rPr>
              <a:t>成長率、住宅投資成長率、設備</a:t>
            </a:r>
            <a:endParaRPr lang="en-US" altLang="ja-JP" sz="1800" dirty="0" smtClean="0">
              <a:latin typeface="+mj-ea"/>
              <a:ea typeface="+mj-ea"/>
            </a:endParaRPr>
          </a:p>
          <a:p>
            <a:r>
              <a:rPr lang="ja-JP" altLang="ja-JP" sz="1800" dirty="0" smtClean="0">
                <a:latin typeface="+mj-ea"/>
                <a:ea typeface="+mj-ea"/>
              </a:rPr>
              <a:t>投資成長率（前年同期比変化率）</a:t>
            </a:r>
            <a:endParaRPr lang="en-US" altLang="ja-JP" sz="1800" dirty="0" smtClean="0">
              <a:latin typeface="+mj-ea"/>
              <a:ea typeface="+mj-ea"/>
            </a:endParaRPr>
          </a:p>
          <a:p>
            <a:pPr>
              <a:buNone/>
            </a:pPr>
            <a:endParaRPr lang="ja-JP" altLang="ja-JP" sz="1800" dirty="0"/>
          </a:p>
        </p:txBody>
      </p:sp>
      <p:graphicFrame>
        <p:nvGraphicFramePr>
          <p:cNvPr id="4" name="グラフ 3"/>
          <p:cNvGraphicFramePr/>
          <p:nvPr/>
        </p:nvGraphicFramePr>
        <p:xfrm>
          <a:off x="4932040" y="3401616"/>
          <a:ext cx="4211960"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9512" y="1"/>
            <a:ext cx="8278688" cy="332655"/>
          </a:xfrm>
        </p:spPr>
        <p:txBody>
          <a:bodyPr>
            <a:normAutofit fontScale="90000"/>
          </a:bodyPr>
          <a:lstStyle/>
          <a:p>
            <a:r>
              <a:rPr lang="ja-JP" altLang="ja-JP" sz="2000" b="1" dirty="0" smtClean="0"/>
              <a:t> </a:t>
            </a:r>
            <a:r>
              <a:rPr lang="en-US" altLang="ja-JP" sz="2000" b="1" dirty="0" smtClean="0"/>
              <a:t>11</a:t>
            </a:r>
            <a:r>
              <a:rPr lang="ja-JP" altLang="ja-JP" sz="2000" b="1" dirty="0" err="1" smtClean="0"/>
              <a:t>．</a:t>
            </a:r>
            <a:r>
              <a:rPr lang="en-US" altLang="ja-JP" sz="2000" b="1" dirty="0" smtClean="0"/>
              <a:t>Inventory Investment    </a:t>
            </a:r>
            <a:r>
              <a:rPr lang="ja-JP" altLang="ja-JP" sz="2000" b="1" dirty="0" smtClean="0"/>
              <a:t>在庫</a:t>
            </a:r>
            <a:r>
              <a:rPr lang="ja-JP" altLang="ja-JP" sz="2000" b="1" dirty="0" smtClean="0"/>
              <a:t>投資</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The </a:t>
            </a:r>
            <a:r>
              <a:rPr lang="en-US" altLang="ja-JP" sz="1800" dirty="0" smtClean="0"/>
              <a:t>final product produced by a firm and is not sold is </a:t>
            </a:r>
            <a:r>
              <a:rPr lang="en-US" altLang="ja-JP" sz="1800" b="1" dirty="0" smtClean="0"/>
              <a:t>⇒ inventory, product inventory = production volume - sales volume</a:t>
            </a:r>
            <a:endParaRPr lang="en-US" altLang="ja-JP" sz="1800" dirty="0" smtClean="0"/>
          </a:p>
          <a:p>
            <a:pPr>
              <a:buNone/>
            </a:pPr>
            <a:r>
              <a:rPr lang="en-US" altLang="ja-JP" sz="1800" b="1" dirty="0" smtClean="0"/>
              <a:t>Raw material inventory </a:t>
            </a:r>
            <a:r>
              <a:rPr lang="en-US" altLang="ja-JP" sz="1800" dirty="0" smtClean="0"/>
              <a:t>= raw materials purchased as them but still not input into production process</a:t>
            </a:r>
          </a:p>
          <a:p>
            <a:pPr>
              <a:buNone/>
            </a:pPr>
            <a:r>
              <a:rPr lang="en-US" altLang="ja-JP" sz="1800" b="1" dirty="0" smtClean="0"/>
              <a:t>Semi-finished goods inventory </a:t>
            </a:r>
            <a:r>
              <a:rPr lang="en-US" altLang="ja-JP" sz="1800" dirty="0" smtClean="0"/>
              <a:t>= semi-finished goods which are owned in the middle of the production process and not finished product</a:t>
            </a:r>
          </a:p>
          <a:p>
            <a:pPr>
              <a:buNone/>
            </a:pPr>
            <a:r>
              <a:rPr lang="en-US" altLang="ja-JP" sz="1800" dirty="0" smtClean="0"/>
              <a:t>Shares of raw material inventory, raw material inventory and product inventory= 25%, 45%, 30%</a:t>
            </a:r>
          </a:p>
          <a:p>
            <a:pPr>
              <a:buNone/>
            </a:pPr>
            <a:r>
              <a:rPr lang="en-US" altLang="ja-JP" sz="1800" dirty="0" smtClean="0"/>
              <a:t>Inventory is not consumption, but for national accounts, investment, </a:t>
            </a:r>
            <a:r>
              <a:rPr lang="en-US" altLang="ja-JP" sz="1800" b="1" dirty="0" smtClean="0"/>
              <a:t>inventory </a:t>
            </a:r>
            <a:r>
              <a:rPr lang="en-US" altLang="ja-JP" sz="1800" b="1" dirty="0" smtClean="0"/>
              <a:t>investment</a:t>
            </a:r>
          </a:p>
          <a:p>
            <a:r>
              <a:rPr lang="ja-JP" altLang="ja-JP" sz="1800" dirty="0" smtClean="0">
                <a:latin typeface="+mj-ea"/>
                <a:ea typeface="+mj-ea"/>
              </a:rPr>
              <a:t>企業が生産した最終生産物は、販売されなければ⇒</a:t>
            </a:r>
            <a:r>
              <a:rPr lang="ja-JP" altLang="ja-JP" sz="1800" b="1" dirty="0" smtClean="0">
                <a:latin typeface="+mj-ea"/>
                <a:ea typeface="+mj-ea"/>
              </a:rPr>
              <a:t>在庫</a:t>
            </a:r>
            <a:r>
              <a:rPr lang="ja-JP" altLang="ja-JP" sz="1800" dirty="0" smtClean="0">
                <a:latin typeface="+mj-ea"/>
                <a:ea typeface="+mj-ea"/>
              </a:rPr>
              <a:t>（</a:t>
            </a:r>
            <a:r>
              <a:rPr lang="en-US" altLang="ja-JP" sz="1800" dirty="0" smtClean="0">
                <a:latin typeface="+mj-ea"/>
                <a:ea typeface="+mj-ea"/>
              </a:rPr>
              <a:t>inventory</a:t>
            </a:r>
            <a:r>
              <a:rPr lang="ja-JP" altLang="ja-JP" sz="1800" dirty="0" smtClean="0">
                <a:latin typeface="+mj-ea"/>
                <a:ea typeface="+mj-ea"/>
              </a:rPr>
              <a:t>）</a:t>
            </a:r>
            <a:r>
              <a:rPr lang="en-US" altLang="ja-JP" sz="1800" dirty="0" smtClean="0">
                <a:latin typeface="+mj-ea"/>
                <a:ea typeface="+mj-ea"/>
              </a:rPr>
              <a:t>,  </a:t>
            </a:r>
            <a:r>
              <a:rPr lang="ja-JP" altLang="ja-JP" sz="1800" dirty="0" smtClean="0">
                <a:latin typeface="+mj-ea"/>
                <a:ea typeface="+mj-ea"/>
              </a:rPr>
              <a:t>　</a:t>
            </a:r>
            <a:r>
              <a:rPr lang="ja-JP" altLang="ja-JP" sz="1800" b="1" dirty="0" smtClean="0">
                <a:latin typeface="+mj-ea"/>
                <a:ea typeface="+mj-ea"/>
              </a:rPr>
              <a:t>製品在庫</a:t>
            </a:r>
            <a:r>
              <a:rPr lang="ja-JP" altLang="ja-JP" sz="1800" dirty="0" smtClean="0">
                <a:latin typeface="+mj-ea"/>
                <a:ea typeface="+mj-ea"/>
              </a:rPr>
              <a:t>（</a:t>
            </a:r>
            <a:r>
              <a:rPr lang="en-US" altLang="ja-JP" sz="1800" dirty="0" smtClean="0">
                <a:latin typeface="+mj-ea"/>
                <a:ea typeface="+mj-ea"/>
              </a:rPr>
              <a:t>product inventory</a:t>
            </a:r>
            <a:r>
              <a:rPr lang="ja-JP" altLang="ja-JP" sz="1800" dirty="0" smtClean="0">
                <a:latin typeface="+mj-ea"/>
                <a:ea typeface="+mj-ea"/>
              </a:rPr>
              <a:t>）ともいう</a:t>
            </a:r>
            <a:r>
              <a:rPr lang="en-US" altLang="ja-JP" sz="1800" dirty="0" smtClean="0">
                <a:latin typeface="+mj-ea"/>
                <a:ea typeface="+mj-ea"/>
              </a:rPr>
              <a:t>.</a:t>
            </a:r>
            <a:r>
              <a:rPr lang="ja-JP" altLang="ja-JP" sz="1800" dirty="0" smtClean="0">
                <a:latin typeface="+mj-ea"/>
                <a:ea typeface="+mj-ea"/>
              </a:rPr>
              <a:t>　　</a:t>
            </a:r>
            <a:r>
              <a:rPr lang="ja-JP" altLang="ja-JP" sz="1800" b="1" dirty="0" smtClean="0">
                <a:latin typeface="+mj-ea"/>
                <a:ea typeface="+mj-ea"/>
              </a:rPr>
              <a:t>製品在庫＝生産量－販売量</a:t>
            </a:r>
          </a:p>
          <a:p>
            <a:r>
              <a:rPr lang="ja-JP" altLang="ja-JP" sz="1800" b="1" dirty="0" smtClean="0">
                <a:latin typeface="+mj-ea"/>
                <a:ea typeface="+mj-ea"/>
              </a:rPr>
              <a:t>原材料在庫</a:t>
            </a:r>
            <a:r>
              <a:rPr lang="ja-JP" altLang="ja-JP" sz="1800" dirty="0" smtClean="0">
                <a:latin typeface="+mj-ea"/>
                <a:ea typeface="+mj-ea"/>
              </a:rPr>
              <a:t>（</a:t>
            </a:r>
            <a:r>
              <a:rPr lang="en-US" altLang="ja-JP" sz="1800" dirty="0" smtClean="0">
                <a:latin typeface="+mj-ea"/>
                <a:ea typeface="+mj-ea"/>
              </a:rPr>
              <a:t>raw material inventory</a:t>
            </a:r>
            <a:r>
              <a:rPr lang="ja-JP" altLang="ja-JP" sz="1800" dirty="0" smtClean="0">
                <a:latin typeface="+mj-ea"/>
                <a:ea typeface="+mj-ea"/>
              </a:rPr>
              <a:t>）＝原材料として購入されたが、まだ生産過程に投入されないで保有</a:t>
            </a:r>
          </a:p>
          <a:p>
            <a:r>
              <a:rPr lang="ja-JP" altLang="ja-JP" sz="1800" b="1" dirty="0" smtClean="0">
                <a:latin typeface="+mj-ea"/>
                <a:ea typeface="+mj-ea"/>
              </a:rPr>
              <a:t>仕掛品在庫</a:t>
            </a:r>
            <a:r>
              <a:rPr lang="ja-JP" altLang="ja-JP" sz="1800" dirty="0" smtClean="0">
                <a:latin typeface="+mj-ea"/>
                <a:ea typeface="+mj-ea"/>
              </a:rPr>
              <a:t>（</a:t>
            </a:r>
            <a:r>
              <a:rPr lang="en-US" altLang="ja-JP" sz="1800" dirty="0" smtClean="0">
                <a:latin typeface="+mj-ea"/>
                <a:ea typeface="+mj-ea"/>
              </a:rPr>
              <a:t>semi-finished goods inventory</a:t>
            </a:r>
            <a:r>
              <a:rPr lang="ja-JP" altLang="ja-JP" sz="1800" dirty="0" smtClean="0">
                <a:latin typeface="+mj-ea"/>
                <a:ea typeface="+mj-ea"/>
              </a:rPr>
              <a:t>）＝生産過程の途中にあって完成品になっていないままの状態で保有</a:t>
            </a:r>
          </a:p>
          <a:p>
            <a:r>
              <a:rPr lang="ja-JP" altLang="ja-JP" sz="1800" dirty="0" smtClean="0">
                <a:latin typeface="+mj-ea"/>
                <a:ea typeface="+mj-ea"/>
              </a:rPr>
              <a:t>原材料在庫、仕掛品在庫、製品在庫の在庫に占める割合＝</a:t>
            </a:r>
            <a:r>
              <a:rPr lang="en-US" altLang="ja-JP" sz="1800" dirty="0" smtClean="0">
                <a:latin typeface="+mj-ea"/>
                <a:ea typeface="+mj-ea"/>
              </a:rPr>
              <a:t>25</a:t>
            </a:r>
            <a:r>
              <a:rPr lang="ja-JP" altLang="ja-JP" sz="1800" dirty="0" smtClean="0">
                <a:latin typeface="+mj-ea"/>
                <a:ea typeface="+mj-ea"/>
              </a:rPr>
              <a:t>％、</a:t>
            </a:r>
            <a:r>
              <a:rPr lang="en-US" altLang="ja-JP" sz="1800" dirty="0" smtClean="0">
                <a:latin typeface="+mj-ea"/>
                <a:ea typeface="+mj-ea"/>
              </a:rPr>
              <a:t>45</a:t>
            </a:r>
            <a:r>
              <a:rPr lang="ja-JP" altLang="ja-JP" sz="1800" dirty="0" smtClean="0">
                <a:latin typeface="+mj-ea"/>
                <a:ea typeface="+mj-ea"/>
              </a:rPr>
              <a:t>％、</a:t>
            </a:r>
            <a:r>
              <a:rPr lang="en-US" altLang="ja-JP" sz="1800" dirty="0" smtClean="0">
                <a:latin typeface="+mj-ea"/>
                <a:ea typeface="+mj-ea"/>
              </a:rPr>
              <a:t>30</a:t>
            </a:r>
            <a:r>
              <a:rPr lang="ja-JP" altLang="ja-JP" sz="1800" dirty="0" smtClean="0">
                <a:latin typeface="+mj-ea"/>
                <a:ea typeface="+mj-ea"/>
              </a:rPr>
              <a:t>％</a:t>
            </a:r>
          </a:p>
          <a:p>
            <a:r>
              <a:rPr lang="ja-JP" altLang="ja-JP" sz="1800" dirty="0" smtClean="0">
                <a:latin typeface="+mj-ea"/>
                <a:ea typeface="+mj-ea"/>
              </a:rPr>
              <a:t>在庫は消費ではなく、国民経済計算上は投資、</a:t>
            </a:r>
            <a:r>
              <a:rPr lang="ja-JP" altLang="ja-JP" sz="1800" b="1" dirty="0" smtClean="0">
                <a:latin typeface="+mj-ea"/>
                <a:ea typeface="+mj-ea"/>
              </a:rPr>
              <a:t>在庫投資</a:t>
            </a:r>
            <a:r>
              <a:rPr lang="ja-JP" altLang="ja-JP" sz="1800" dirty="0" smtClean="0">
                <a:latin typeface="+mj-ea"/>
                <a:ea typeface="+mj-ea"/>
              </a:rPr>
              <a:t>（</a:t>
            </a:r>
            <a:r>
              <a:rPr lang="en-US" altLang="ja-JP" sz="1800" dirty="0" smtClean="0">
                <a:latin typeface="+mj-ea"/>
                <a:ea typeface="+mj-ea"/>
              </a:rPr>
              <a:t>inventory investment</a:t>
            </a:r>
            <a:r>
              <a:rPr lang="ja-JP" altLang="ja-JP" sz="1800" dirty="0" smtClean="0">
                <a:latin typeface="+mj-ea"/>
                <a:ea typeface="+mj-ea"/>
              </a:rPr>
              <a:t>）</a:t>
            </a:r>
          </a:p>
          <a:p>
            <a:pPr>
              <a:buNone/>
            </a:pPr>
            <a:endParaRPr lang="en-US" altLang="ja-JP" sz="1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76671"/>
          </a:xfrm>
        </p:spPr>
        <p:txBody>
          <a:bodyPr>
            <a:normAutofit/>
          </a:bodyPr>
          <a:lstStyle/>
          <a:p>
            <a:r>
              <a:rPr lang="ja-JP" altLang="ja-JP" sz="2000" b="1" dirty="0" smtClean="0"/>
              <a:t> </a:t>
            </a:r>
            <a:r>
              <a:rPr lang="en-US" altLang="ja-JP" sz="2000" b="1" dirty="0" smtClean="0"/>
              <a:t>11B</a:t>
            </a:r>
            <a:r>
              <a:rPr lang="ja-JP" altLang="ja-JP" sz="2000" b="1" dirty="0" err="1" smtClean="0"/>
              <a:t>．</a:t>
            </a:r>
            <a:r>
              <a:rPr lang="en-US" altLang="ja-JP" sz="2000" b="1" dirty="0" smtClean="0"/>
              <a:t>Inventory Investment     </a:t>
            </a:r>
            <a:r>
              <a:rPr lang="ja-JP" altLang="ja-JP" sz="2000" b="1" dirty="0" smtClean="0"/>
              <a:t>在庫</a:t>
            </a:r>
            <a:r>
              <a:rPr lang="ja-JP" altLang="ja-JP" sz="2000" b="1" dirty="0" smtClean="0"/>
              <a:t>投資</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476672"/>
            <a:ext cx="9144000" cy="6381328"/>
          </a:xfrm>
        </p:spPr>
        <p:txBody>
          <a:bodyPr>
            <a:normAutofit/>
          </a:bodyPr>
          <a:lstStyle/>
          <a:p>
            <a:pPr>
              <a:buNone/>
            </a:pPr>
            <a:r>
              <a:rPr lang="en-US" altLang="ja-JP" sz="1800" dirty="0" smtClean="0"/>
              <a:t>The </a:t>
            </a:r>
            <a:r>
              <a:rPr lang="en-US" altLang="ja-JP" sz="1800" dirty="0" smtClean="0"/>
              <a:t>share of inventory among GDP is very small, 0.7% on average for Japan in 2009 to 2011.</a:t>
            </a:r>
          </a:p>
          <a:p>
            <a:pPr>
              <a:buNone/>
            </a:pPr>
            <a:r>
              <a:rPr lang="en-US" altLang="ja-JP" sz="1800" dirty="0" smtClean="0"/>
              <a:t>Inventory investment is accumulated when unsold goods are accumulated, and is withdrawn when product shortage occurs.</a:t>
            </a:r>
          </a:p>
          <a:p>
            <a:pPr>
              <a:buNone/>
            </a:pPr>
            <a:r>
              <a:rPr lang="en-US" altLang="ja-JP" sz="1800" dirty="0" smtClean="0"/>
              <a:t>Responsively to supply / demand gap = excess demand (D</a:t>
            </a:r>
            <a:r>
              <a:rPr lang="ja-JP" altLang="en-US" sz="1800" dirty="0" smtClean="0"/>
              <a:t>－</a:t>
            </a:r>
            <a:r>
              <a:rPr lang="en-US" altLang="ja-JP" sz="1800" dirty="0" smtClean="0"/>
              <a:t>Y), </a:t>
            </a:r>
            <a:r>
              <a:rPr lang="en-US" altLang="ja-JP" sz="1800" i="1" dirty="0" smtClean="0"/>
              <a:t>V</a:t>
            </a:r>
            <a:r>
              <a:rPr lang="ja-JP" altLang="ja-JP" sz="1800" dirty="0" smtClean="0"/>
              <a:t>＝</a:t>
            </a:r>
            <a:r>
              <a:rPr lang="en-US" altLang="ja-JP" sz="1800" i="1" dirty="0" smtClean="0"/>
              <a:t>V</a:t>
            </a:r>
            <a:r>
              <a:rPr lang="ja-JP" altLang="ja-JP" sz="1800" dirty="0" smtClean="0"/>
              <a:t>（</a:t>
            </a:r>
            <a:r>
              <a:rPr lang="en-US" altLang="ja-JP" sz="1800" i="1" dirty="0" smtClean="0"/>
              <a:t>D</a:t>
            </a:r>
            <a:r>
              <a:rPr lang="ja-JP" altLang="ja-JP" sz="1800" dirty="0" smtClean="0"/>
              <a:t>－</a:t>
            </a:r>
            <a:r>
              <a:rPr lang="en-US" altLang="ja-JP" sz="1800" i="1" dirty="0" smtClean="0"/>
              <a:t>Y</a:t>
            </a:r>
            <a:r>
              <a:rPr lang="ja-JP" altLang="ja-JP" sz="1800" dirty="0" smtClean="0"/>
              <a:t>） </a:t>
            </a:r>
            <a:endParaRPr lang="en-US" altLang="ja-JP" sz="1800" dirty="0" smtClean="0"/>
          </a:p>
          <a:p>
            <a:pPr>
              <a:buNone/>
            </a:pPr>
            <a:r>
              <a:rPr lang="en-US" altLang="ja-JP" sz="1800" dirty="0" smtClean="0"/>
              <a:t>Role of inventory is to adjust to a gap of demand and supply and to business cycle as </a:t>
            </a:r>
            <a:r>
              <a:rPr lang="en-US" altLang="ja-JP" sz="1800" b="1" dirty="0" smtClean="0"/>
              <a:t>a shock absorber or  buffering goods.</a:t>
            </a:r>
            <a:r>
              <a:rPr lang="en-US" altLang="ja-JP" sz="1800" dirty="0" smtClean="0"/>
              <a:t> </a:t>
            </a:r>
            <a:r>
              <a:rPr lang="ja-JP" altLang="en-US" sz="1800" dirty="0" smtClean="0"/>
              <a:t>⇒</a:t>
            </a:r>
            <a:r>
              <a:rPr lang="en-US" altLang="ja-JP" sz="1800" dirty="0" smtClean="0"/>
              <a:t> The fluctuation range is larger than private capital investment and housing investment, reflecting sensitively cyclical fluctuations of supply and demand gap. </a:t>
            </a:r>
            <a:r>
              <a:rPr lang="en-US" altLang="ja-JP" sz="1800" b="1" dirty="0" smtClean="0"/>
              <a:t>inventory cycle, </a:t>
            </a:r>
            <a:r>
              <a:rPr lang="en-US" altLang="ja-JP" sz="1800" b="1" dirty="0" err="1" smtClean="0"/>
              <a:t>Kitchin</a:t>
            </a:r>
            <a:r>
              <a:rPr lang="en-US" altLang="ja-JP" sz="1800" b="1" dirty="0" smtClean="0"/>
              <a:t> </a:t>
            </a:r>
            <a:r>
              <a:rPr lang="en-US" altLang="ja-JP" sz="1800" b="1" dirty="0" smtClean="0"/>
              <a:t>cycle</a:t>
            </a:r>
          </a:p>
          <a:p>
            <a:pPr>
              <a:buNone/>
            </a:pPr>
            <a:endParaRPr lang="en-US" altLang="ja-JP" sz="1800" b="1" dirty="0" smtClean="0"/>
          </a:p>
          <a:p>
            <a:r>
              <a:rPr lang="en-US" altLang="ja-JP" sz="1800" dirty="0" smtClean="0">
                <a:latin typeface="+mj-ea"/>
                <a:ea typeface="+mj-ea"/>
              </a:rPr>
              <a:t>GDP</a:t>
            </a:r>
            <a:r>
              <a:rPr lang="ja-JP" altLang="ja-JP" sz="1800" dirty="0" smtClean="0">
                <a:latin typeface="+mj-ea"/>
                <a:ea typeface="+mj-ea"/>
              </a:rPr>
              <a:t>に占める割合は非常に小さく、日本の</a:t>
            </a:r>
            <a:r>
              <a:rPr lang="en-US" altLang="ja-JP" sz="1800" dirty="0" smtClean="0">
                <a:latin typeface="+mj-ea"/>
                <a:ea typeface="+mj-ea"/>
              </a:rPr>
              <a:t>2009</a:t>
            </a:r>
            <a:r>
              <a:rPr lang="ja-JP" altLang="ja-JP" sz="1800" dirty="0" smtClean="0">
                <a:latin typeface="+mj-ea"/>
                <a:ea typeface="+mj-ea"/>
              </a:rPr>
              <a:t>～</a:t>
            </a:r>
            <a:r>
              <a:rPr lang="en-US" altLang="ja-JP" sz="1800" dirty="0" smtClean="0">
                <a:latin typeface="+mj-ea"/>
                <a:ea typeface="+mj-ea"/>
              </a:rPr>
              <a:t>2011</a:t>
            </a:r>
            <a:r>
              <a:rPr lang="ja-JP" altLang="ja-JP" sz="1800" dirty="0" smtClean="0">
                <a:latin typeface="+mj-ea"/>
                <a:ea typeface="+mj-ea"/>
              </a:rPr>
              <a:t>年の平均では</a:t>
            </a:r>
            <a:r>
              <a:rPr lang="en-US" altLang="ja-JP" sz="1800" dirty="0" smtClean="0">
                <a:latin typeface="+mj-ea"/>
                <a:ea typeface="+mj-ea"/>
              </a:rPr>
              <a:t>0.7</a:t>
            </a:r>
            <a:r>
              <a:rPr lang="ja-JP" altLang="ja-JP" sz="1800" dirty="0" smtClean="0">
                <a:latin typeface="+mj-ea"/>
                <a:ea typeface="+mj-ea"/>
              </a:rPr>
              <a:t>％</a:t>
            </a:r>
          </a:p>
          <a:p>
            <a:r>
              <a:rPr lang="ja-JP" altLang="ja-JP" sz="1800" dirty="0" smtClean="0">
                <a:latin typeface="+mj-ea"/>
                <a:ea typeface="+mj-ea"/>
              </a:rPr>
              <a:t>在庫投資は、売れ残りが出ると積み増され、品不足になると取り崩される。</a:t>
            </a:r>
          </a:p>
          <a:p>
            <a:r>
              <a:rPr lang="ja-JP" altLang="ja-JP" sz="1800" dirty="0" smtClean="0">
                <a:latin typeface="+mj-ea"/>
                <a:ea typeface="+mj-ea"/>
              </a:rPr>
              <a:t>需給ギャップ＝超過需要（</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）に敏感に反応</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V</a:t>
            </a:r>
            <a:r>
              <a:rPr lang="ja-JP" altLang="ja-JP" sz="1800" dirty="0" smtClean="0">
                <a:latin typeface="+mj-ea"/>
                <a:ea typeface="+mj-ea"/>
              </a:rPr>
              <a:t>＝</a:t>
            </a:r>
            <a:r>
              <a:rPr lang="en-US" altLang="ja-JP" sz="1800" i="1" dirty="0" smtClean="0">
                <a:latin typeface="+mj-ea"/>
                <a:ea typeface="+mj-ea"/>
              </a:rPr>
              <a:t>V</a:t>
            </a:r>
            <a:r>
              <a:rPr lang="ja-JP"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p>
          <a:p>
            <a:r>
              <a:rPr lang="ja-JP" altLang="ja-JP" sz="1800" dirty="0" smtClean="0">
                <a:latin typeface="+mj-ea"/>
                <a:ea typeface="+mj-ea"/>
              </a:rPr>
              <a:t>超過需要の</a:t>
            </a:r>
            <a:r>
              <a:rPr lang="ja-JP" altLang="ja-JP" sz="1800" b="1" dirty="0" smtClean="0">
                <a:latin typeface="+mj-ea"/>
                <a:ea typeface="+mj-ea"/>
              </a:rPr>
              <a:t>ショック・アブソーバー</a:t>
            </a:r>
            <a:r>
              <a:rPr lang="ja-JP" altLang="ja-JP" sz="1800" dirty="0" smtClean="0">
                <a:latin typeface="+mj-ea"/>
                <a:ea typeface="+mj-ea"/>
              </a:rPr>
              <a:t>（</a:t>
            </a:r>
            <a:r>
              <a:rPr lang="en-US" altLang="ja-JP" sz="1800" dirty="0" smtClean="0">
                <a:latin typeface="+mj-ea"/>
                <a:ea typeface="+mj-ea"/>
              </a:rPr>
              <a:t>shock absorber:</a:t>
            </a:r>
            <a:r>
              <a:rPr lang="ja-JP" altLang="ja-JP" sz="1800" dirty="0" smtClean="0">
                <a:latin typeface="+mj-ea"/>
                <a:ea typeface="+mj-ea"/>
              </a:rPr>
              <a:t>緩衝財）として需給調整や景気調整の役割⇒民間設備投資や住宅投資よりも変動幅が大きく、需給ギャップの循環変動を反映、</a:t>
            </a:r>
            <a:r>
              <a:rPr lang="ja-JP" altLang="ja-JP" sz="1800" b="1" dirty="0" smtClean="0">
                <a:latin typeface="+mj-ea"/>
                <a:ea typeface="+mj-ea"/>
              </a:rPr>
              <a:t>在庫循環</a:t>
            </a:r>
            <a:r>
              <a:rPr lang="ja-JP" altLang="ja-JP" sz="1800" dirty="0" smtClean="0">
                <a:latin typeface="+mj-ea"/>
                <a:ea typeface="+mj-ea"/>
              </a:rPr>
              <a:t>（</a:t>
            </a:r>
            <a:r>
              <a:rPr lang="en-US" altLang="ja-JP" sz="1800" dirty="0" smtClean="0">
                <a:latin typeface="+mj-ea"/>
                <a:ea typeface="+mj-ea"/>
              </a:rPr>
              <a:t>inventory cycle</a:t>
            </a:r>
            <a:r>
              <a:rPr lang="ja-JP" altLang="ja-JP" sz="1800" dirty="0" smtClean="0">
                <a:latin typeface="+mj-ea"/>
                <a:ea typeface="+mj-ea"/>
              </a:rPr>
              <a:t>）、</a:t>
            </a:r>
            <a:r>
              <a:rPr lang="ja-JP" altLang="ja-JP" sz="1800" b="1" dirty="0" smtClean="0">
                <a:latin typeface="+mj-ea"/>
                <a:ea typeface="+mj-ea"/>
              </a:rPr>
              <a:t>キチン・サイクル</a:t>
            </a:r>
            <a:r>
              <a:rPr lang="ja-JP" altLang="ja-JP" sz="1800" dirty="0" smtClean="0">
                <a:latin typeface="+mj-ea"/>
                <a:ea typeface="+mj-ea"/>
              </a:rPr>
              <a:t>（</a:t>
            </a:r>
            <a:r>
              <a:rPr lang="en-US" altLang="ja-JP" sz="1800" dirty="0" err="1" smtClean="0">
                <a:latin typeface="+mj-ea"/>
                <a:ea typeface="+mj-ea"/>
              </a:rPr>
              <a:t>Kitchin</a:t>
            </a:r>
            <a:r>
              <a:rPr lang="en-US" altLang="ja-JP" sz="1800" dirty="0" smtClean="0">
                <a:latin typeface="+mj-ea"/>
                <a:ea typeface="+mj-ea"/>
              </a:rPr>
              <a:t> cycle</a:t>
            </a:r>
            <a:r>
              <a:rPr lang="ja-JP" altLang="ja-JP" sz="1800" dirty="0" smtClean="0">
                <a:latin typeface="+mj-ea"/>
                <a:ea typeface="+mj-ea"/>
              </a:rPr>
              <a:t>）</a:t>
            </a:r>
            <a:endParaRPr lang="en-US" altLang="ja-JP" sz="1800" dirty="0" smtClean="0">
              <a:latin typeface="+mj-ea"/>
              <a:ea typeface="+mj-ea"/>
            </a:endParaRPr>
          </a:p>
          <a:p>
            <a:pPr>
              <a:buNone/>
            </a:pPr>
            <a:endParaRPr lang="ja-JP" altLang="ja-JP" sz="1800" b="1" dirty="0">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332655"/>
          </a:xfrm>
        </p:spPr>
        <p:txBody>
          <a:bodyPr>
            <a:normAutofit fontScale="90000"/>
          </a:bodyPr>
          <a:lstStyle/>
          <a:p>
            <a:r>
              <a:rPr lang="ja-JP" altLang="ja-JP" sz="2000" b="1" dirty="0" smtClean="0"/>
              <a:t>１</a:t>
            </a:r>
            <a:r>
              <a:rPr lang="ja-JP" altLang="ja-JP" sz="2000" b="1" dirty="0" smtClean="0"/>
              <a:t>．</a:t>
            </a:r>
            <a:r>
              <a:rPr lang="en-US" altLang="ja-JP" sz="2000" b="1" dirty="0" smtClean="0"/>
              <a:t>Investment </a:t>
            </a:r>
            <a:r>
              <a:rPr lang="en-US" altLang="ja-JP" sz="2000" b="1" dirty="0" smtClean="0"/>
              <a:t>and </a:t>
            </a:r>
            <a:r>
              <a:rPr lang="en-US" altLang="ja-JP" sz="2000" b="1" dirty="0" smtClean="0"/>
              <a:t>Capital   </a:t>
            </a:r>
            <a:r>
              <a:rPr lang="ja-JP" altLang="ja-JP" sz="2000" b="1" dirty="0" smtClean="0"/>
              <a:t>投資</a:t>
            </a:r>
            <a:r>
              <a:rPr lang="ja-JP" altLang="ja-JP" sz="2000" b="1" dirty="0" smtClean="0"/>
              <a:t>と資本</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332656"/>
            <a:ext cx="9144000" cy="6525344"/>
          </a:xfrm>
        </p:spPr>
        <p:txBody>
          <a:bodyPr>
            <a:normAutofit fontScale="85000" lnSpcReduction="20000"/>
          </a:bodyPr>
          <a:lstStyle/>
          <a:p>
            <a:pPr>
              <a:buNone/>
            </a:pPr>
            <a:r>
              <a:rPr lang="en-US" altLang="ja-JP" sz="1900" b="1" dirty="0" smtClean="0"/>
              <a:t>Direct </a:t>
            </a:r>
            <a:r>
              <a:rPr lang="en-US" altLang="ja-JP" sz="1900" b="1" dirty="0" smtClean="0"/>
              <a:t>production </a:t>
            </a:r>
            <a:r>
              <a:rPr lang="en-US" altLang="ja-JP" sz="1900" dirty="0" smtClean="0"/>
              <a:t>= primitive production method to catch fish with bare hands and to collect plants</a:t>
            </a:r>
          </a:p>
          <a:p>
            <a:pPr>
              <a:buNone/>
            </a:pPr>
            <a:r>
              <a:rPr lang="en-US" altLang="ja-JP" sz="1900" b="1" dirty="0" smtClean="0"/>
              <a:t>Round-about production </a:t>
            </a:r>
            <a:r>
              <a:rPr lang="en-US" altLang="ja-JP" sz="1900" dirty="0" smtClean="0"/>
              <a:t>= Initially direct labor to make means of production such as fishing hooks, fishing nets, fishing boats, plows, cultivators, etc. Then use them to obtain products</a:t>
            </a:r>
          </a:p>
          <a:p>
            <a:pPr>
              <a:buNone/>
            </a:pPr>
            <a:r>
              <a:rPr lang="en-US" altLang="ja-JP" sz="1900" b="1" dirty="0" smtClean="0"/>
              <a:t>Human beings using tools (capital)</a:t>
            </a:r>
            <a:r>
              <a:rPr lang="en-US" altLang="ja-JP" sz="1900" dirty="0" smtClean="0"/>
              <a:t>, the history of round-about production is exactly the history of mankind.</a:t>
            </a:r>
          </a:p>
          <a:p>
            <a:pPr>
              <a:buNone/>
            </a:pPr>
            <a:r>
              <a:rPr lang="en-US" altLang="ja-JP" sz="1900" b="1" dirty="0" smtClean="0"/>
              <a:t>Capital </a:t>
            </a:r>
            <a:r>
              <a:rPr lang="en-US" altLang="ja-JP" sz="1900" dirty="0" smtClean="0"/>
              <a:t>= means of production such as tools, equipment </a:t>
            </a:r>
            <a:r>
              <a:rPr lang="en-US" altLang="ja-JP" sz="1900" dirty="0" smtClean="0"/>
              <a:t>and </a:t>
            </a:r>
            <a:r>
              <a:rPr lang="en-US" altLang="ja-JP" sz="1900" dirty="0" smtClean="0"/>
              <a:t>machinery to be input for round-about production</a:t>
            </a:r>
          </a:p>
          <a:p>
            <a:pPr>
              <a:buNone/>
            </a:pPr>
            <a:r>
              <a:rPr lang="en-US" altLang="ja-JP" sz="1900" b="1" dirty="0" smtClean="0"/>
              <a:t>Capital stock</a:t>
            </a:r>
            <a:r>
              <a:rPr lang="en-US" altLang="ja-JP" sz="1900" dirty="0" smtClean="0"/>
              <a:t> = the amount of capital existing at a </a:t>
            </a:r>
            <a:r>
              <a:rPr lang="en-US" altLang="ja-JP" sz="1900" dirty="0" smtClean="0"/>
              <a:t>certain point </a:t>
            </a:r>
            <a:r>
              <a:rPr lang="en-US" altLang="ja-JP" sz="1900" dirty="0" smtClean="0"/>
              <a:t>in time</a:t>
            </a:r>
          </a:p>
          <a:p>
            <a:pPr>
              <a:buNone/>
            </a:pPr>
            <a:r>
              <a:rPr lang="en-US" altLang="ja-JP" sz="1900" b="1" dirty="0" smtClean="0"/>
              <a:t>Investment, Capital formation, capital accumulation </a:t>
            </a:r>
            <a:r>
              <a:rPr lang="en-US" altLang="ja-JP" sz="1900" dirty="0" smtClean="0"/>
              <a:t>= </a:t>
            </a:r>
            <a:r>
              <a:rPr lang="en-US" altLang="ja-JP" sz="1900" dirty="0" smtClean="0"/>
              <a:t>economic activity to increase capital stock = flow during one period </a:t>
            </a:r>
          </a:p>
          <a:p>
            <a:pPr>
              <a:buNone/>
            </a:pPr>
            <a:r>
              <a:rPr lang="en-US" altLang="ja-JP" sz="1900" dirty="0" smtClean="0"/>
              <a:t>The capital stock at the end of the term is expressed as </a:t>
            </a:r>
            <a:r>
              <a:rPr lang="en-US" altLang="ja-JP" sz="1900" i="1" dirty="0" smtClean="0"/>
              <a:t>K</a:t>
            </a:r>
            <a:r>
              <a:rPr lang="en-US" altLang="ja-JP" sz="1900" i="1" baseline="-25000" dirty="0" smtClean="0"/>
              <a:t>t</a:t>
            </a:r>
            <a:r>
              <a:rPr lang="en-US" altLang="ja-JP" sz="1900" dirty="0" smtClean="0"/>
              <a:t>, </a:t>
            </a:r>
          </a:p>
          <a:p>
            <a:pPr>
              <a:buNone/>
            </a:pPr>
            <a:r>
              <a:rPr lang="en-US" altLang="ja-JP" sz="1900" dirty="0" smtClean="0"/>
              <a:t>The capital stock at the end of the </a:t>
            </a:r>
            <a:r>
              <a:rPr lang="en-US" altLang="ja-JP" sz="1900" i="1" dirty="0" smtClean="0"/>
              <a:t>t</a:t>
            </a:r>
            <a:r>
              <a:rPr lang="ja-JP" altLang="ja-JP" sz="1900" dirty="0" smtClean="0"/>
              <a:t>－</a:t>
            </a:r>
            <a:r>
              <a:rPr lang="en-US" altLang="ja-JP" sz="1900" dirty="0" smtClean="0"/>
              <a:t>1 period before one term is </a:t>
            </a:r>
            <a:r>
              <a:rPr lang="en-US" altLang="ja-JP" sz="1900" i="1" dirty="0" smtClean="0"/>
              <a:t>K</a:t>
            </a:r>
            <a:r>
              <a:rPr lang="en-US" altLang="ja-JP" sz="1900" i="1" baseline="-25000" dirty="0" smtClean="0"/>
              <a:t>t</a:t>
            </a:r>
            <a:r>
              <a:rPr lang="ja-JP" altLang="ja-JP" sz="1900" baseline="-25000" dirty="0" smtClean="0"/>
              <a:t>－</a:t>
            </a:r>
            <a:r>
              <a:rPr lang="en-US" altLang="ja-JP" sz="1900" baseline="-25000" dirty="0" smtClean="0"/>
              <a:t>1</a:t>
            </a:r>
            <a:r>
              <a:rPr lang="ja-JP" altLang="ja-JP" sz="1900" dirty="0" err="1" smtClean="0"/>
              <a:t>、</a:t>
            </a:r>
            <a:r>
              <a:rPr lang="en-US" altLang="ja-JP" sz="1900" b="1" dirty="0" smtClean="0"/>
              <a:t>⇒ </a:t>
            </a:r>
            <a:r>
              <a:rPr lang="en-US" altLang="ja-JP" sz="1900" b="1" dirty="0" smtClean="0"/>
              <a:t>The difference </a:t>
            </a:r>
            <a:r>
              <a:rPr lang="en-US" altLang="ja-JP" sz="1900" b="1" i="1" dirty="0" err="1" smtClean="0"/>
              <a:t>ΔK</a:t>
            </a:r>
            <a:r>
              <a:rPr lang="en-US" altLang="ja-JP" sz="1900" b="1" i="1" baseline="-25000" dirty="0" err="1" smtClean="0"/>
              <a:t>t</a:t>
            </a:r>
            <a:r>
              <a:rPr lang="en-US" altLang="ja-JP" sz="1900" b="1" i="1" baseline="-25000" dirty="0" smtClean="0"/>
              <a:t> </a:t>
            </a:r>
            <a:r>
              <a:rPr lang="en-US" altLang="ja-JP" sz="1900" b="1" dirty="0" smtClean="0"/>
              <a:t>is investment </a:t>
            </a:r>
            <a:r>
              <a:rPr lang="en-US" altLang="ja-JP" sz="1900" dirty="0" smtClean="0"/>
              <a:t>in period </a:t>
            </a:r>
            <a:r>
              <a:rPr lang="en-US" altLang="ja-JP" sz="1900" dirty="0" smtClean="0"/>
              <a:t>t.  </a:t>
            </a:r>
            <a:r>
              <a:rPr lang="en-US" altLang="ja-JP" sz="1900" i="1" dirty="0" smtClean="0"/>
              <a:t>I</a:t>
            </a:r>
            <a:r>
              <a:rPr lang="en-US" altLang="ja-JP" sz="1900" i="1" baseline="-25000" dirty="0" smtClean="0"/>
              <a:t>t</a:t>
            </a:r>
            <a:r>
              <a:rPr lang="ja-JP" altLang="ja-JP" sz="1900" dirty="0" smtClean="0"/>
              <a:t>＝</a:t>
            </a:r>
            <a:r>
              <a:rPr lang="en-US" altLang="ja-JP" sz="1900" i="1" dirty="0" smtClean="0"/>
              <a:t>K</a:t>
            </a:r>
            <a:r>
              <a:rPr lang="en-US" altLang="ja-JP" sz="1900" i="1" baseline="-25000" dirty="0" smtClean="0"/>
              <a:t>t</a:t>
            </a:r>
            <a:r>
              <a:rPr lang="ja-JP" altLang="ja-JP" sz="1900" dirty="0" smtClean="0"/>
              <a:t>－</a:t>
            </a:r>
            <a:r>
              <a:rPr lang="en-US" altLang="ja-JP" sz="1900" i="1" dirty="0" smtClean="0"/>
              <a:t>K</a:t>
            </a:r>
            <a:r>
              <a:rPr lang="en-US" altLang="ja-JP" sz="1900" i="1" baseline="-25000" dirty="0" smtClean="0"/>
              <a:t>t</a:t>
            </a:r>
            <a:r>
              <a:rPr lang="ja-JP" altLang="ja-JP" sz="1900" baseline="-25000" dirty="0" smtClean="0"/>
              <a:t>－</a:t>
            </a:r>
            <a:r>
              <a:rPr lang="en-US" altLang="ja-JP" sz="1900" baseline="-25000" dirty="0" smtClean="0"/>
              <a:t>1</a:t>
            </a:r>
            <a:r>
              <a:rPr lang="ja-JP" altLang="ja-JP" sz="1900" dirty="0" smtClean="0"/>
              <a:t>＝</a:t>
            </a:r>
            <a:r>
              <a:rPr lang="en-US" altLang="ja-JP" sz="1900" i="1" dirty="0" err="1" smtClean="0"/>
              <a:t>ΔK</a:t>
            </a:r>
            <a:r>
              <a:rPr lang="en-US" altLang="ja-JP" sz="1900" i="1" baseline="-25000" dirty="0" err="1" smtClean="0"/>
              <a:t>t</a:t>
            </a:r>
            <a:r>
              <a:rPr lang="ja-JP" altLang="en-US" sz="1900" i="1" baseline="-25000" dirty="0" smtClean="0"/>
              <a:t>　</a:t>
            </a:r>
            <a:endParaRPr lang="en-US" altLang="ja-JP" sz="1900" i="1" baseline="-25000" dirty="0" smtClean="0"/>
          </a:p>
          <a:p>
            <a:r>
              <a:rPr lang="ja-JP" altLang="ja-JP" sz="1800" b="1" dirty="0" smtClean="0">
                <a:latin typeface="+mj-ea"/>
                <a:ea typeface="+mj-ea"/>
              </a:rPr>
              <a:t>直接生産</a:t>
            </a:r>
            <a:r>
              <a:rPr lang="ja-JP" altLang="ja-JP" sz="1800" dirty="0" smtClean="0">
                <a:latin typeface="+mj-ea"/>
                <a:ea typeface="+mj-ea"/>
              </a:rPr>
              <a:t>（</a:t>
            </a:r>
            <a:r>
              <a:rPr lang="en-US" altLang="ja-JP" sz="1800" dirty="0" smtClean="0">
                <a:latin typeface="+mj-ea"/>
                <a:ea typeface="+mj-ea"/>
              </a:rPr>
              <a:t>direct production</a:t>
            </a:r>
            <a:r>
              <a:rPr lang="ja-JP" altLang="ja-JP" sz="1800" dirty="0" smtClean="0">
                <a:latin typeface="+mj-ea"/>
                <a:ea typeface="+mj-ea"/>
              </a:rPr>
              <a:t>）＝素手で魚を捕らえ植物を採集する原始的生産方法</a:t>
            </a:r>
          </a:p>
          <a:p>
            <a:r>
              <a:rPr lang="ja-JP" altLang="ja-JP" sz="1800" b="1" dirty="0" smtClean="0">
                <a:latin typeface="+mj-ea"/>
                <a:ea typeface="+mj-ea"/>
              </a:rPr>
              <a:t>迂回生産</a:t>
            </a:r>
            <a:r>
              <a:rPr lang="ja-JP" altLang="ja-JP" sz="1800" dirty="0" smtClean="0">
                <a:latin typeface="+mj-ea"/>
                <a:ea typeface="+mj-ea"/>
              </a:rPr>
              <a:t>（</a:t>
            </a:r>
            <a:r>
              <a:rPr lang="en-US" altLang="ja-JP" sz="1800" dirty="0" smtClean="0">
                <a:latin typeface="+mj-ea"/>
                <a:ea typeface="+mj-ea"/>
              </a:rPr>
              <a:t>round-about production</a:t>
            </a:r>
            <a:r>
              <a:rPr lang="ja-JP" altLang="ja-JP" sz="1800" dirty="0" smtClean="0">
                <a:latin typeface="+mj-ea"/>
                <a:ea typeface="+mj-ea"/>
              </a:rPr>
              <a:t>）＝</a:t>
            </a:r>
            <a:r>
              <a:rPr lang="ja-JP" altLang="en-US" sz="1800" dirty="0" smtClean="0">
                <a:latin typeface="+mj-ea"/>
                <a:ea typeface="+mj-ea"/>
              </a:rPr>
              <a:t>初めに</a:t>
            </a:r>
            <a:r>
              <a:rPr lang="ja-JP" altLang="ja-JP" sz="1800" dirty="0" smtClean="0">
                <a:latin typeface="+mj-ea"/>
                <a:ea typeface="+mj-ea"/>
              </a:rPr>
              <a:t>釣り針や漁網、漁船、鋤、耕運機などの生産手段を作るために労働を振り向け、</a:t>
            </a:r>
            <a:r>
              <a:rPr lang="ja-JP" altLang="en-US" sz="1800" dirty="0" smtClean="0">
                <a:latin typeface="+mj-ea"/>
                <a:ea typeface="+mj-ea"/>
              </a:rPr>
              <a:t>次に</a:t>
            </a:r>
            <a:r>
              <a:rPr lang="ja-JP" altLang="ja-JP" sz="1800" dirty="0" smtClean="0">
                <a:latin typeface="+mj-ea"/>
                <a:ea typeface="+mj-ea"/>
              </a:rPr>
              <a:t>それらを用いて生産物を獲得</a:t>
            </a:r>
          </a:p>
          <a:p>
            <a:r>
              <a:rPr lang="ja-JP" altLang="ja-JP" sz="1800" dirty="0" smtClean="0">
                <a:latin typeface="+mj-ea"/>
                <a:ea typeface="+mj-ea"/>
              </a:rPr>
              <a:t>人間は道具（資本）を使う動物、迂回生産の歴史はまさに人類の歴史。</a:t>
            </a:r>
          </a:p>
          <a:p>
            <a:r>
              <a:rPr lang="ja-JP" altLang="ja-JP" sz="1800" b="1" dirty="0" smtClean="0">
                <a:latin typeface="+mj-ea"/>
                <a:ea typeface="+mj-ea"/>
              </a:rPr>
              <a:t>資本</a:t>
            </a:r>
            <a:r>
              <a:rPr lang="ja-JP" altLang="ja-JP" sz="1800" dirty="0" smtClean="0">
                <a:latin typeface="+mj-ea"/>
                <a:ea typeface="+mj-ea"/>
              </a:rPr>
              <a:t>（</a:t>
            </a:r>
            <a:r>
              <a:rPr lang="en-US" altLang="ja-JP" sz="1800" dirty="0" smtClean="0">
                <a:latin typeface="+mj-ea"/>
                <a:ea typeface="+mj-ea"/>
              </a:rPr>
              <a:t>capital</a:t>
            </a:r>
            <a:r>
              <a:rPr lang="ja-JP" altLang="ja-JP" sz="1800" dirty="0" smtClean="0">
                <a:latin typeface="+mj-ea"/>
                <a:ea typeface="+mj-ea"/>
              </a:rPr>
              <a:t>）＝迂回生産のために投入される道具、機器、機械</a:t>
            </a:r>
            <a:r>
              <a:rPr lang="ja-JP" altLang="ja-JP" sz="1800" dirty="0" smtClean="0">
                <a:latin typeface="+mj-ea"/>
                <a:ea typeface="+mj-ea"/>
              </a:rPr>
              <a:t>など</a:t>
            </a:r>
            <a:endParaRPr lang="en-US" altLang="ja-JP" sz="1800" dirty="0" smtClean="0">
              <a:latin typeface="+mj-ea"/>
              <a:ea typeface="+mj-ea"/>
            </a:endParaRPr>
          </a:p>
          <a:p>
            <a:r>
              <a:rPr lang="ja-JP" altLang="ja-JP" sz="1800" dirty="0" smtClean="0">
                <a:latin typeface="+mj-ea"/>
                <a:ea typeface="+mj-ea"/>
              </a:rPr>
              <a:t>の</a:t>
            </a:r>
            <a:r>
              <a:rPr lang="ja-JP" altLang="ja-JP" sz="1800" dirty="0" smtClean="0">
                <a:latin typeface="+mj-ea"/>
                <a:ea typeface="+mj-ea"/>
              </a:rPr>
              <a:t>生産手段</a:t>
            </a:r>
          </a:p>
          <a:p>
            <a:r>
              <a:rPr lang="ja-JP" altLang="ja-JP" sz="1800" b="1" dirty="0" smtClean="0">
                <a:latin typeface="+mj-ea"/>
                <a:ea typeface="+mj-ea"/>
              </a:rPr>
              <a:t>資本ストック</a:t>
            </a:r>
            <a:r>
              <a:rPr lang="ja-JP" altLang="ja-JP" sz="1800" dirty="0" smtClean="0">
                <a:latin typeface="+mj-ea"/>
                <a:ea typeface="+mj-ea"/>
              </a:rPr>
              <a:t>（</a:t>
            </a:r>
            <a:r>
              <a:rPr lang="en-US" altLang="ja-JP" sz="1800" dirty="0" smtClean="0">
                <a:latin typeface="+mj-ea"/>
                <a:ea typeface="+mj-ea"/>
              </a:rPr>
              <a:t>capital stock</a:t>
            </a:r>
            <a:r>
              <a:rPr lang="ja-JP" altLang="ja-JP" sz="1800" dirty="0" smtClean="0">
                <a:latin typeface="+mj-ea"/>
                <a:ea typeface="+mj-ea"/>
              </a:rPr>
              <a:t>）＝ある</a:t>
            </a:r>
            <a:r>
              <a:rPr lang="en-US" altLang="ja-JP" sz="1800" dirty="0" smtClean="0">
                <a:latin typeface="+mj-ea"/>
                <a:ea typeface="+mj-ea"/>
              </a:rPr>
              <a:t>1</a:t>
            </a:r>
            <a:r>
              <a:rPr lang="ja-JP" altLang="ja-JP" sz="1800" dirty="0" smtClean="0">
                <a:latin typeface="+mj-ea"/>
                <a:ea typeface="+mj-ea"/>
              </a:rPr>
              <a:t>時点における資本の存在量</a:t>
            </a:r>
          </a:p>
          <a:p>
            <a:r>
              <a:rPr lang="ja-JP" altLang="ja-JP" sz="1800" b="1" dirty="0" smtClean="0">
                <a:latin typeface="+mj-ea"/>
                <a:ea typeface="+mj-ea"/>
              </a:rPr>
              <a:t>投資</a:t>
            </a:r>
            <a:r>
              <a:rPr lang="ja-JP" altLang="ja-JP" sz="1800" dirty="0" smtClean="0">
                <a:latin typeface="+mj-ea"/>
                <a:ea typeface="+mj-ea"/>
              </a:rPr>
              <a:t>（</a:t>
            </a:r>
            <a:r>
              <a:rPr lang="en-US" altLang="ja-JP" sz="1800" dirty="0" smtClean="0">
                <a:latin typeface="+mj-ea"/>
                <a:ea typeface="+mj-ea"/>
              </a:rPr>
              <a:t>investment</a:t>
            </a:r>
            <a:r>
              <a:rPr lang="ja-JP" altLang="ja-JP" sz="1800" dirty="0" smtClean="0">
                <a:latin typeface="+mj-ea"/>
                <a:ea typeface="+mj-ea"/>
              </a:rPr>
              <a:t>）、</a:t>
            </a:r>
            <a:r>
              <a:rPr lang="ja-JP" altLang="ja-JP" sz="1800" b="1" dirty="0" smtClean="0">
                <a:latin typeface="+mj-ea"/>
                <a:ea typeface="+mj-ea"/>
              </a:rPr>
              <a:t>資本形成</a:t>
            </a:r>
            <a:r>
              <a:rPr lang="ja-JP" altLang="ja-JP" sz="1800" dirty="0" smtClean="0">
                <a:latin typeface="+mj-ea"/>
                <a:ea typeface="+mj-ea"/>
              </a:rPr>
              <a:t>（</a:t>
            </a:r>
            <a:r>
              <a:rPr lang="en-US" altLang="ja-JP" sz="1800" dirty="0" smtClean="0">
                <a:latin typeface="+mj-ea"/>
                <a:ea typeface="+mj-ea"/>
              </a:rPr>
              <a:t>capital formation</a:t>
            </a:r>
            <a:r>
              <a:rPr lang="ja-JP" altLang="ja-JP" sz="1800" dirty="0" smtClean="0">
                <a:latin typeface="+mj-ea"/>
                <a:ea typeface="+mj-ea"/>
              </a:rPr>
              <a:t>）、</a:t>
            </a:r>
            <a:r>
              <a:rPr lang="ja-JP" altLang="ja-JP" sz="1800" b="1" dirty="0" smtClean="0">
                <a:latin typeface="+mj-ea"/>
                <a:ea typeface="+mj-ea"/>
              </a:rPr>
              <a:t>資本蓄積</a:t>
            </a:r>
            <a:r>
              <a:rPr lang="ja-JP" altLang="ja-JP" sz="1800" dirty="0" smtClean="0">
                <a:latin typeface="+mj-ea"/>
                <a:ea typeface="+mj-ea"/>
              </a:rPr>
              <a:t>（</a:t>
            </a:r>
            <a:r>
              <a:rPr lang="en-US" altLang="ja-JP" sz="1800" dirty="0" smtClean="0">
                <a:latin typeface="+mj-ea"/>
                <a:ea typeface="+mj-ea"/>
              </a:rPr>
              <a:t>capital </a:t>
            </a:r>
            <a:endParaRPr lang="en-US" altLang="ja-JP" sz="1800" dirty="0" smtClean="0">
              <a:latin typeface="+mj-ea"/>
              <a:ea typeface="+mj-ea"/>
            </a:endParaRPr>
          </a:p>
          <a:p>
            <a:r>
              <a:rPr lang="en-US" altLang="ja-JP" sz="1800" dirty="0" smtClean="0">
                <a:latin typeface="+mj-ea"/>
                <a:ea typeface="+mj-ea"/>
              </a:rPr>
              <a:t>accumulation</a:t>
            </a:r>
            <a:r>
              <a:rPr lang="ja-JP" altLang="ja-JP" sz="1800" dirty="0" smtClean="0">
                <a:latin typeface="+mj-ea"/>
                <a:ea typeface="+mj-ea"/>
              </a:rPr>
              <a:t>）＝資本ストックを増加させる経済活動＝</a:t>
            </a:r>
            <a:r>
              <a:rPr lang="en-US" altLang="ja-JP" sz="1800" dirty="0" smtClean="0">
                <a:latin typeface="+mj-ea"/>
                <a:ea typeface="+mj-ea"/>
              </a:rPr>
              <a:t>1</a:t>
            </a:r>
            <a:r>
              <a:rPr lang="ja-JP" altLang="ja-JP" sz="1800" dirty="0" smtClean="0">
                <a:latin typeface="+mj-ea"/>
                <a:ea typeface="+mj-ea"/>
              </a:rPr>
              <a:t>期間に</a:t>
            </a:r>
            <a:r>
              <a:rPr lang="ja-JP" altLang="ja-JP" sz="1800" dirty="0" smtClean="0">
                <a:latin typeface="+mj-ea"/>
                <a:ea typeface="+mj-ea"/>
              </a:rPr>
              <a:t>行われる</a:t>
            </a:r>
            <a:endParaRPr lang="en-US" altLang="ja-JP" sz="1800" dirty="0" smtClean="0">
              <a:latin typeface="+mj-ea"/>
              <a:ea typeface="+mj-ea"/>
            </a:endParaRPr>
          </a:p>
          <a:p>
            <a:r>
              <a:rPr lang="ja-JP" altLang="ja-JP" sz="1800" b="1" dirty="0" smtClean="0">
                <a:latin typeface="+mj-ea"/>
                <a:ea typeface="+mj-ea"/>
              </a:rPr>
              <a:t>フロー</a:t>
            </a:r>
            <a:r>
              <a:rPr lang="ja-JP" altLang="ja-JP" sz="1800" dirty="0" smtClean="0">
                <a:latin typeface="+mj-ea"/>
                <a:ea typeface="+mj-ea"/>
              </a:rPr>
              <a:t>（</a:t>
            </a:r>
            <a:r>
              <a:rPr lang="en-US" altLang="ja-JP" sz="1800" dirty="0" smtClean="0">
                <a:latin typeface="+mj-ea"/>
                <a:ea typeface="+mj-ea"/>
              </a:rPr>
              <a:t>flow</a:t>
            </a:r>
            <a:r>
              <a:rPr lang="ja-JP" altLang="ja-JP" sz="1800" dirty="0" smtClean="0">
                <a:latin typeface="+mj-ea"/>
                <a:ea typeface="+mj-ea"/>
              </a:rPr>
              <a:t>）</a:t>
            </a:r>
            <a:r>
              <a:rPr lang="ja-JP" altLang="ja-JP" sz="1800" dirty="0" smtClean="0">
                <a:latin typeface="+mj-ea"/>
                <a:ea typeface="+mj-ea"/>
              </a:rPr>
              <a:t>流量</a:t>
            </a:r>
            <a:r>
              <a:rPr lang="en-US" altLang="ja-JP" sz="1800" dirty="0" smtClean="0">
                <a:latin typeface="+mj-ea"/>
                <a:ea typeface="+mj-ea"/>
              </a:rPr>
              <a:t>.  </a:t>
            </a:r>
            <a:r>
              <a:rPr lang="en-US" altLang="ja-JP" sz="1800" i="1" dirty="0" smtClean="0">
                <a:latin typeface="+mj-ea"/>
                <a:ea typeface="+mj-ea"/>
              </a:rPr>
              <a:t>t</a:t>
            </a:r>
            <a:r>
              <a:rPr lang="ja-JP" altLang="ja-JP" sz="1800" dirty="0" smtClean="0">
                <a:latin typeface="+mj-ea"/>
                <a:ea typeface="+mj-ea"/>
              </a:rPr>
              <a:t>期末の資本ストックを</a:t>
            </a:r>
            <a:r>
              <a:rPr lang="en-US" altLang="ja-JP" sz="1800" i="1" dirty="0" smtClean="0">
                <a:latin typeface="+mj-ea"/>
                <a:ea typeface="+mj-ea"/>
              </a:rPr>
              <a:t>K</a:t>
            </a:r>
            <a:r>
              <a:rPr lang="en-US" altLang="ja-JP" sz="1800" i="1" baseline="-25000" dirty="0" smtClean="0">
                <a:latin typeface="+mj-ea"/>
                <a:ea typeface="+mj-ea"/>
              </a:rPr>
              <a:t>t</a:t>
            </a:r>
            <a:r>
              <a:rPr lang="ja-JP" altLang="ja-JP" sz="1800" dirty="0" smtClean="0">
                <a:latin typeface="+mj-ea"/>
                <a:ea typeface="+mj-ea"/>
              </a:rPr>
              <a:t>で表し、</a:t>
            </a:r>
            <a:r>
              <a:rPr lang="en-US" altLang="ja-JP" sz="1800" dirty="0" smtClean="0">
                <a:latin typeface="+mj-ea"/>
                <a:ea typeface="+mj-ea"/>
              </a:rPr>
              <a:t>1</a:t>
            </a:r>
            <a:r>
              <a:rPr lang="ja-JP" altLang="ja-JP" sz="1800" dirty="0" smtClean="0">
                <a:latin typeface="+mj-ea"/>
                <a:ea typeface="+mj-ea"/>
              </a:rPr>
              <a:t>期前の</a:t>
            </a:r>
            <a:r>
              <a:rPr lang="en-US" altLang="ja-JP" sz="1800" i="1" dirty="0" smtClean="0">
                <a:latin typeface="+mj-ea"/>
                <a:ea typeface="+mj-ea"/>
              </a:rPr>
              <a:t>t</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期末</a:t>
            </a:r>
            <a:r>
              <a:rPr lang="ja-JP" altLang="ja-JP" sz="1800" dirty="0" smtClean="0">
                <a:latin typeface="+mj-ea"/>
                <a:ea typeface="+mj-ea"/>
              </a:rPr>
              <a:t>の</a:t>
            </a:r>
            <a:endParaRPr lang="en-US" altLang="ja-JP" sz="1800" dirty="0" smtClean="0">
              <a:latin typeface="+mj-ea"/>
              <a:ea typeface="+mj-ea"/>
            </a:endParaRPr>
          </a:p>
          <a:p>
            <a:r>
              <a:rPr lang="ja-JP" altLang="ja-JP" sz="1800" dirty="0" smtClean="0">
                <a:latin typeface="+mj-ea"/>
                <a:ea typeface="+mj-ea"/>
              </a:rPr>
              <a:t>資本</a:t>
            </a:r>
            <a:r>
              <a:rPr lang="ja-JP" altLang="ja-JP" sz="1800" dirty="0" smtClean="0">
                <a:latin typeface="+mj-ea"/>
                <a:ea typeface="+mj-ea"/>
              </a:rPr>
              <a:t>ストックを</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err="1" smtClean="0">
                <a:latin typeface="+mj-ea"/>
                <a:ea typeface="+mj-ea"/>
              </a:rPr>
              <a:t>、</a:t>
            </a:r>
            <a:r>
              <a:rPr lang="ja-JP" altLang="ja-JP" sz="1800" dirty="0" smtClean="0">
                <a:latin typeface="+mj-ea"/>
                <a:ea typeface="+mj-ea"/>
              </a:rPr>
              <a:t>⇒</a:t>
            </a:r>
            <a:r>
              <a:rPr lang="ja-JP" altLang="ja-JP" sz="1800" dirty="0" smtClean="0">
                <a:latin typeface="+mj-ea"/>
                <a:ea typeface="+mj-ea"/>
              </a:rPr>
              <a:t>その差額</a:t>
            </a:r>
            <a:r>
              <a:rPr lang="en-US" altLang="ja-JP" sz="1800" i="1" dirty="0" err="1" smtClean="0">
                <a:latin typeface="+mj-ea"/>
                <a:ea typeface="+mj-ea"/>
              </a:rPr>
              <a:t>ΔK</a:t>
            </a:r>
            <a:r>
              <a:rPr lang="en-US" altLang="ja-JP" sz="1800" i="1" baseline="-25000" dirty="0" err="1" smtClean="0">
                <a:latin typeface="+mj-ea"/>
                <a:ea typeface="+mj-ea"/>
              </a:rPr>
              <a:t>t</a:t>
            </a:r>
            <a:r>
              <a:rPr lang="ja-JP" altLang="ja-JP" sz="1800" dirty="0" smtClean="0">
                <a:latin typeface="+mj-ea"/>
                <a:ea typeface="+mj-ea"/>
              </a:rPr>
              <a:t>が</a:t>
            </a:r>
            <a:r>
              <a:rPr lang="en-US" altLang="ja-JP" sz="1800" i="1" dirty="0" smtClean="0">
                <a:latin typeface="+mj-ea"/>
                <a:ea typeface="+mj-ea"/>
              </a:rPr>
              <a:t>t</a:t>
            </a:r>
            <a:r>
              <a:rPr lang="ja-JP" altLang="ja-JP" sz="1800" dirty="0" smtClean="0">
                <a:latin typeface="+mj-ea"/>
                <a:ea typeface="+mj-ea"/>
              </a:rPr>
              <a:t>期における投資</a:t>
            </a:r>
            <a:r>
              <a:rPr lang="en-US" altLang="ja-JP" sz="1800" i="1" dirty="0" smtClean="0">
                <a:latin typeface="+mj-ea"/>
                <a:ea typeface="+mj-ea"/>
              </a:rPr>
              <a:t>I</a:t>
            </a:r>
            <a:r>
              <a:rPr lang="en-US" altLang="ja-JP" sz="1800" i="1" baseline="-25000" dirty="0" smtClean="0">
                <a:latin typeface="+mj-ea"/>
                <a:ea typeface="+mj-ea"/>
              </a:rPr>
              <a:t>t</a:t>
            </a:r>
          </a:p>
          <a:p>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err="1" smtClean="0">
                <a:latin typeface="+mj-ea"/>
                <a:ea typeface="+mj-ea"/>
              </a:rPr>
              <a:t>ΔK</a:t>
            </a:r>
            <a:r>
              <a:rPr lang="en-US" altLang="ja-JP" sz="1800" i="1" baseline="-25000" dirty="0" err="1" smtClean="0">
                <a:latin typeface="+mj-ea"/>
                <a:ea typeface="+mj-ea"/>
              </a:rPr>
              <a:t>t</a:t>
            </a:r>
            <a:r>
              <a:rPr lang="ja-JP" altLang="en-US" sz="1800" i="1" baseline="-25000" dirty="0" smtClean="0">
                <a:latin typeface="+mj-ea"/>
                <a:ea typeface="+mj-ea"/>
              </a:rPr>
              <a:t>　</a:t>
            </a:r>
            <a:r>
              <a:rPr lang="ja-JP" altLang="ja-JP" sz="1800" dirty="0" smtClean="0">
                <a:latin typeface="+mj-ea"/>
                <a:ea typeface="+mj-ea"/>
              </a:rPr>
              <a:t>⇒</a:t>
            </a:r>
            <a:r>
              <a:rPr lang="en-US" altLang="ja-JP" sz="1800" dirty="0" smtClean="0">
                <a:latin typeface="+mj-ea"/>
                <a:ea typeface="+mj-ea"/>
              </a:rPr>
              <a:t>13-1</a:t>
            </a:r>
            <a:r>
              <a:rPr lang="ja-JP" altLang="ja-JP" sz="1800" dirty="0" smtClean="0">
                <a:latin typeface="+mj-ea"/>
                <a:ea typeface="+mj-ea"/>
              </a:rPr>
              <a:t>図　投資と資本ストック</a:t>
            </a:r>
            <a:endParaRPr lang="en-US" altLang="ja-JP" sz="1800" dirty="0" smtClean="0">
              <a:latin typeface="+mj-ea"/>
              <a:ea typeface="+mj-ea"/>
            </a:endParaRPr>
          </a:p>
          <a:p>
            <a:pPr>
              <a:buNone/>
            </a:pPr>
            <a:endParaRPr lang="ja-JP" altLang="ja-JP" sz="1800" dirty="0" smtClean="0">
              <a:latin typeface="+mj-ea"/>
              <a:ea typeface="+mj-ea"/>
            </a:endParaRPr>
          </a:p>
          <a:p>
            <a:endParaRPr lang="ja-JP" altLang="ja-JP" sz="1800" dirty="0" smtClean="0">
              <a:latin typeface="+mj-ea"/>
              <a:ea typeface="+mj-ea"/>
            </a:endParaRPr>
          </a:p>
          <a:p>
            <a:pPr algn="just" eaLnBrk="1" hangingPunct="1">
              <a:lnSpc>
                <a:spcPct val="90000"/>
              </a:lnSpc>
              <a:buFontTx/>
              <a:buNone/>
            </a:pPr>
            <a:endParaRPr lang="ja-JP" altLang="en-US" sz="1800" dirty="0" smtClean="0">
              <a:latin typeface="+mj-ea"/>
              <a:ea typeface="+mj-ea"/>
            </a:endParaRPr>
          </a:p>
          <a:p>
            <a:pPr algn="just" eaLnBrk="1" hangingPunct="1">
              <a:lnSpc>
                <a:spcPct val="90000"/>
              </a:lnSpc>
              <a:buFontTx/>
              <a:buNone/>
            </a:pPr>
            <a:endParaRPr lang="ja-JP" altLang="en-US" sz="1800" dirty="0" smtClean="0">
              <a:latin typeface="+mj-ea"/>
              <a:ea typeface="+mj-ea"/>
            </a:endParaRPr>
          </a:p>
        </p:txBody>
      </p:sp>
      <p:pic>
        <p:nvPicPr>
          <p:cNvPr id="7" name="図 6"/>
          <p:cNvPicPr/>
          <p:nvPr/>
        </p:nvPicPr>
        <p:blipFill>
          <a:blip r:embed="rId2" cstate="print"/>
          <a:srcRect/>
          <a:stretch>
            <a:fillRect/>
          </a:stretch>
        </p:blipFill>
        <p:spPr bwMode="auto">
          <a:xfrm>
            <a:off x="6372201" y="4221088"/>
            <a:ext cx="2771800" cy="26369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332655"/>
          </a:xfrm>
        </p:spPr>
        <p:txBody>
          <a:bodyPr>
            <a:normAutofit fontScale="90000"/>
          </a:bodyPr>
          <a:lstStyle/>
          <a:p>
            <a:r>
              <a:rPr lang="ja-JP" altLang="ja-JP" sz="2000" b="1" dirty="0" smtClean="0"/>
              <a:t>１</a:t>
            </a:r>
            <a:r>
              <a:rPr lang="en-US" altLang="ja-JP" sz="2000" b="1" dirty="0" smtClean="0"/>
              <a:t>B</a:t>
            </a:r>
            <a:r>
              <a:rPr lang="ja-JP" altLang="ja-JP" sz="2000" b="1" dirty="0" err="1" smtClean="0"/>
              <a:t>．</a:t>
            </a:r>
            <a:r>
              <a:rPr lang="en-US" altLang="ja-JP" sz="2000" b="1" dirty="0" smtClean="0"/>
              <a:t>Investment </a:t>
            </a:r>
            <a:r>
              <a:rPr lang="en-US" altLang="ja-JP" sz="2000" b="1" dirty="0" smtClean="0"/>
              <a:t>and </a:t>
            </a:r>
            <a:r>
              <a:rPr lang="en-US" altLang="ja-JP" sz="2000" b="1" dirty="0" smtClean="0"/>
              <a:t>Capital  </a:t>
            </a:r>
            <a:r>
              <a:rPr lang="ja-JP" altLang="ja-JP" sz="2000" b="1" dirty="0" smtClean="0"/>
              <a:t>投資</a:t>
            </a:r>
            <a:r>
              <a:rPr lang="ja-JP" altLang="ja-JP" sz="2000" b="1" dirty="0" smtClean="0"/>
              <a:t>と資本</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85000" lnSpcReduction="10000"/>
          </a:bodyPr>
          <a:lstStyle/>
          <a:p>
            <a:pPr>
              <a:buNone/>
            </a:pPr>
            <a:r>
              <a:rPr lang="en-US" altLang="ja-JP" sz="1900" dirty="0" smtClean="0"/>
              <a:t>When </a:t>
            </a:r>
            <a:r>
              <a:rPr lang="en-US" altLang="ja-JP" sz="1900" dirty="0" smtClean="0"/>
              <a:t>capital is used in a production process, capital wears away and its value depreciates</a:t>
            </a:r>
          </a:p>
          <a:p>
            <a:pPr>
              <a:buNone/>
            </a:pPr>
            <a:r>
              <a:rPr lang="en-US" altLang="ja-JP" sz="1900" dirty="0" smtClean="0"/>
              <a:t>      ⇒ Converted to the value of the product </a:t>
            </a:r>
            <a:r>
              <a:rPr lang="en-US" altLang="ja-JP" sz="1900" b="1" dirty="0" smtClean="0"/>
              <a:t>= capital depreciation, depreciation</a:t>
            </a:r>
            <a:r>
              <a:rPr lang="en-US" altLang="ja-JP" sz="1900" dirty="0" smtClean="0"/>
              <a:t>,</a:t>
            </a:r>
            <a:br>
              <a:rPr lang="en-US" altLang="ja-JP" sz="1900" dirty="0" smtClean="0"/>
            </a:br>
            <a:r>
              <a:rPr lang="en-US" altLang="ja-JP" sz="1900" dirty="0" smtClean="0"/>
              <a:t>⇒ to deposit it as expenses is depreciation expense</a:t>
            </a:r>
          </a:p>
          <a:p>
            <a:pPr>
              <a:buNone/>
            </a:pPr>
            <a:r>
              <a:rPr lang="en-US" altLang="ja-JP" sz="1900" dirty="0" smtClean="0"/>
              <a:t>(Example) When producing with capital of 10 million yen and amortizing the capital in 10 years</a:t>
            </a:r>
          </a:p>
          <a:p>
            <a:pPr>
              <a:buNone/>
            </a:pPr>
            <a:r>
              <a:rPr lang="en-US" altLang="ja-JP" sz="1900" b="1" dirty="0" smtClean="0"/>
              <a:t>Constant amount method </a:t>
            </a:r>
            <a:r>
              <a:rPr lang="en-US" altLang="ja-JP" sz="1900" dirty="0" smtClean="0"/>
              <a:t>⇒ depreciate the constant amount of 1 million yen annually and to convert it to the commodity value of  product⇒ embed 1 million yen in product price</a:t>
            </a:r>
          </a:p>
          <a:p>
            <a:pPr>
              <a:buNone/>
            </a:pPr>
            <a:r>
              <a:rPr lang="en-US" altLang="ja-JP" sz="1900" b="1" dirty="0" smtClean="0"/>
              <a:t>Constant rate method </a:t>
            </a:r>
            <a:r>
              <a:rPr lang="ja-JP" altLang="en-US" sz="1900" dirty="0" smtClean="0"/>
              <a:t>⇒ </a:t>
            </a:r>
            <a:r>
              <a:rPr lang="en-US" altLang="ja-JP" sz="1900" dirty="0" smtClean="0"/>
              <a:t>depreciate by a constant rate of depreciation</a:t>
            </a:r>
          </a:p>
          <a:p>
            <a:pPr>
              <a:buNone/>
            </a:pPr>
            <a:r>
              <a:rPr lang="en-US" altLang="ja-JP" sz="1900" dirty="0" smtClean="0"/>
              <a:t>Depreciation expenses⇒ 1 million yen × 10 years = accumulate a deposit of 10 million yen </a:t>
            </a:r>
          </a:p>
          <a:p>
            <a:pPr>
              <a:buNone/>
            </a:pPr>
            <a:r>
              <a:rPr lang="en-US" altLang="ja-JP" sz="1900" dirty="0" smtClean="0"/>
              <a:t>       ⇒ to use it for a renewal of new capital equipment= </a:t>
            </a:r>
            <a:r>
              <a:rPr lang="en-US" altLang="ja-JP" sz="1900" b="1" dirty="0" smtClean="0"/>
              <a:t>Replacement investment</a:t>
            </a:r>
          </a:p>
          <a:p>
            <a:pPr>
              <a:buNone/>
            </a:pPr>
            <a:r>
              <a:rPr lang="en-US" altLang="ja-JP" sz="1900" dirty="0" smtClean="0"/>
              <a:t>When depreciating at fixed rate δ, </a:t>
            </a:r>
            <a:r>
              <a:rPr lang="en-US" altLang="ja-JP" sz="1900" i="1" dirty="0" smtClean="0"/>
              <a:t>I</a:t>
            </a:r>
            <a:r>
              <a:rPr lang="en-US" altLang="ja-JP" sz="1900" i="1" baseline="-25000" dirty="0" smtClean="0"/>
              <a:t>t</a:t>
            </a:r>
            <a:r>
              <a:rPr lang="ja-JP" altLang="ja-JP" sz="1900" dirty="0" smtClean="0"/>
              <a:t>＝</a:t>
            </a:r>
            <a:r>
              <a:rPr lang="en-US" altLang="ja-JP" sz="1900" i="1" dirty="0" smtClean="0"/>
              <a:t>K</a:t>
            </a:r>
            <a:r>
              <a:rPr lang="en-US" altLang="ja-JP" sz="1900" i="1" baseline="-25000" dirty="0" smtClean="0"/>
              <a:t>t</a:t>
            </a:r>
            <a:r>
              <a:rPr lang="ja-JP" altLang="ja-JP" sz="1900" dirty="0" smtClean="0"/>
              <a:t>－</a:t>
            </a:r>
            <a:r>
              <a:rPr lang="en-US" altLang="ja-JP" sz="1900" i="1" dirty="0" smtClean="0"/>
              <a:t>K</a:t>
            </a:r>
            <a:r>
              <a:rPr lang="en-US" altLang="ja-JP" sz="1900" i="1" baseline="-25000" dirty="0" smtClean="0"/>
              <a:t>t</a:t>
            </a:r>
            <a:r>
              <a:rPr lang="ja-JP" altLang="ja-JP" sz="1900" baseline="-25000" dirty="0" smtClean="0"/>
              <a:t>－</a:t>
            </a:r>
            <a:r>
              <a:rPr lang="en-US" altLang="ja-JP" sz="1900" baseline="-25000" dirty="0" smtClean="0"/>
              <a:t>1</a:t>
            </a:r>
            <a:r>
              <a:rPr lang="ja-JP" altLang="ja-JP" sz="1900" dirty="0" smtClean="0"/>
              <a:t>＋</a:t>
            </a:r>
            <a:r>
              <a:rPr lang="en-US" altLang="ja-JP" sz="1900" dirty="0" err="1" smtClean="0"/>
              <a:t>δ</a:t>
            </a:r>
            <a:r>
              <a:rPr lang="en-US" altLang="ja-JP" sz="1900" i="1" dirty="0" err="1" smtClean="0"/>
              <a:t>K</a:t>
            </a:r>
            <a:r>
              <a:rPr lang="en-US" altLang="ja-JP" sz="1900" i="1" baseline="-25000" dirty="0" err="1" smtClean="0"/>
              <a:t>t</a:t>
            </a:r>
            <a:r>
              <a:rPr lang="ja-JP" altLang="ja-JP" sz="1900" baseline="-25000" dirty="0" smtClean="0"/>
              <a:t>－</a:t>
            </a:r>
            <a:r>
              <a:rPr lang="en-US" altLang="ja-JP" sz="1900" baseline="-25000" dirty="0" smtClean="0"/>
              <a:t>1</a:t>
            </a:r>
            <a:r>
              <a:rPr lang="ja-JP" altLang="ja-JP" sz="1900" dirty="0" smtClean="0"/>
              <a:t>＝</a:t>
            </a:r>
            <a:r>
              <a:rPr lang="en-US" altLang="ja-JP" sz="1900" i="1" dirty="0" err="1" smtClean="0"/>
              <a:t>ΔK</a:t>
            </a:r>
            <a:r>
              <a:rPr lang="en-US" altLang="ja-JP" sz="1900" i="1" baseline="-25000" dirty="0" err="1" smtClean="0"/>
              <a:t>t</a:t>
            </a:r>
            <a:r>
              <a:rPr lang="ja-JP" altLang="ja-JP" sz="1900" dirty="0" smtClean="0"/>
              <a:t>＋</a:t>
            </a:r>
            <a:r>
              <a:rPr lang="en-US" altLang="ja-JP" sz="1900" dirty="0" err="1" smtClean="0"/>
              <a:t>δ</a:t>
            </a:r>
            <a:r>
              <a:rPr lang="en-US" altLang="ja-JP" sz="1900" i="1" dirty="0" err="1" smtClean="0"/>
              <a:t>K</a:t>
            </a:r>
            <a:r>
              <a:rPr lang="en-US" altLang="ja-JP" sz="1900" i="1" baseline="-25000" dirty="0" err="1" smtClean="0"/>
              <a:t>t</a:t>
            </a:r>
            <a:r>
              <a:rPr lang="ja-JP" altLang="ja-JP" sz="1900" baseline="-25000" dirty="0" smtClean="0"/>
              <a:t>－</a:t>
            </a:r>
            <a:r>
              <a:rPr lang="en-US" altLang="ja-JP" sz="1900" baseline="-25000" dirty="0" smtClean="0"/>
              <a:t>1</a:t>
            </a:r>
            <a:r>
              <a:rPr lang="ja-JP" altLang="ja-JP" sz="1900" dirty="0" smtClean="0"/>
              <a:t>＝</a:t>
            </a:r>
            <a:r>
              <a:rPr lang="en-US" altLang="ja-JP" sz="1900" i="1" dirty="0" smtClean="0"/>
              <a:t>K</a:t>
            </a:r>
            <a:r>
              <a:rPr lang="en-US" altLang="ja-JP" sz="1900" i="1" baseline="-25000" dirty="0" smtClean="0"/>
              <a:t>t</a:t>
            </a:r>
            <a:r>
              <a:rPr lang="ja-JP" altLang="ja-JP" sz="1900" dirty="0" smtClean="0"/>
              <a:t>－</a:t>
            </a:r>
            <a:r>
              <a:rPr lang="en-US" altLang="ja-JP" sz="1900" dirty="0" smtClean="0"/>
              <a:t>(1</a:t>
            </a:r>
            <a:r>
              <a:rPr lang="ja-JP" altLang="ja-JP" sz="1900" dirty="0" smtClean="0"/>
              <a:t>－</a:t>
            </a:r>
            <a:r>
              <a:rPr lang="en-US" altLang="ja-JP" sz="1900" dirty="0" smtClean="0"/>
              <a:t>δ)</a:t>
            </a:r>
            <a:r>
              <a:rPr lang="en-US" altLang="ja-JP" sz="1900" i="1" dirty="0" smtClean="0"/>
              <a:t>K</a:t>
            </a:r>
            <a:r>
              <a:rPr lang="en-US" altLang="ja-JP" sz="1900" i="1" baseline="-25000" dirty="0" smtClean="0"/>
              <a:t>t</a:t>
            </a:r>
            <a:r>
              <a:rPr lang="ja-JP" altLang="ja-JP" sz="1900" baseline="-25000" dirty="0" smtClean="0"/>
              <a:t>－</a:t>
            </a:r>
            <a:r>
              <a:rPr lang="en-US" altLang="ja-JP" sz="1900" baseline="-25000" dirty="0" smtClean="0"/>
              <a:t>1 </a:t>
            </a:r>
            <a:endParaRPr lang="en-US" altLang="ja-JP" sz="1900" dirty="0" smtClean="0"/>
          </a:p>
          <a:p>
            <a:pPr>
              <a:buNone/>
            </a:pPr>
            <a:r>
              <a:rPr lang="en-US" altLang="ja-JP" sz="1900" dirty="0" smtClean="0"/>
              <a:t>Investment including depreciation expenses = </a:t>
            </a:r>
            <a:r>
              <a:rPr lang="en-US" altLang="ja-JP" sz="1900" b="1" dirty="0" smtClean="0"/>
              <a:t>gross investment</a:t>
            </a:r>
          </a:p>
          <a:p>
            <a:pPr>
              <a:buNone/>
            </a:pPr>
            <a:r>
              <a:rPr lang="en-US" altLang="ja-JP" sz="1900" b="1" dirty="0" smtClean="0"/>
              <a:t>Net investment </a:t>
            </a:r>
            <a:r>
              <a:rPr lang="en-US" altLang="ja-JP" sz="1900" dirty="0" smtClean="0"/>
              <a:t>=  the net increase in capital stock (</a:t>
            </a:r>
            <a:r>
              <a:rPr lang="en-US" altLang="ja-JP" sz="1900" i="1" dirty="0" smtClean="0"/>
              <a:t>K</a:t>
            </a:r>
            <a:r>
              <a:rPr lang="en-US" altLang="ja-JP" sz="1900" i="1" baseline="-25000" dirty="0" smtClean="0"/>
              <a:t>t</a:t>
            </a:r>
            <a:r>
              <a:rPr lang="ja-JP" altLang="ja-JP" sz="1900" dirty="0" smtClean="0"/>
              <a:t>－</a:t>
            </a:r>
            <a:r>
              <a:rPr lang="en-US" altLang="ja-JP" sz="1900" i="1" dirty="0" smtClean="0"/>
              <a:t>K</a:t>
            </a:r>
            <a:r>
              <a:rPr lang="en-US" altLang="ja-JP" sz="1900" i="1" baseline="-25000" dirty="0" smtClean="0"/>
              <a:t>t</a:t>
            </a:r>
            <a:r>
              <a:rPr lang="ja-JP" altLang="ja-JP" sz="1900" baseline="-25000" dirty="0" smtClean="0"/>
              <a:t>－</a:t>
            </a:r>
            <a:r>
              <a:rPr lang="en-US" altLang="ja-JP" sz="1900" baseline="-25000" dirty="0" smtClean="0"/>
              <a:t>1</a:t>
            </a:r>
            <a:r>
              <a:rPr lang="en-US" altLang="ja-JP" sz="1900" dirty="0" smtClean="0"/>
              <a:t>) </a:t>
            </a:r>
          </a:p>
          <a:p>
            <a:pPr>
              <a:buNone/>
            </a:pPr>
            <a:r>
              <a:rPr lang="en-US" altLang="ja-JP" sz="1900" dirty="0" smtClean="0"/>
              <a:t>Difference between gross domestic product and net domestic </a:t>
            </a:r>
            <a:r>
              <a:rPr lang="en-US" altLang="ja-JP" sz="1900" dirty="0" smtClean="0"/>
              <a:t>product=depreciation</a:t>
            </a:r>
          </a:p>
          <a:p>
            <a:r>
              <a:rPr lang="ja-JP" altLang="ja-JP" sz="1800" dirty="0" smtClean="0">
                <a:latin typeface="+mj-ea"/>
                <a:ea typeface="+mj-ea"/>
              </a:rPr>
              <a:t>　生産過程で資本を使うと資本はすり減って価値が減耗⇒その分だけ生産物の価値に転化＝</a:t>
            </a:r>
            <a:r>
              <a:rPr lang="ja-JP" altLang="ja-JP" sz="1800" b="1" dirty="0" smtClean="0">
                <a:latin typeface="+mj-ea"/>
                <a:ea typeface="+mj-ea"/>
              </a:rPr>
              <a:t>資本減耗</a:t>
            </a:r>
            <a:r>
              <a:rPr lang="ja-JP" altLang="ja-JP" sz="1800" dirty="0" smtClean="0">
                <a:latin typeface="+mj-ea"/>
                <a:ea typeface="+mj-ea"/>
              </a:rPr>
              <a:t>（</a:t>
            </a:r>
            <a:r>
              <a:rPr lang="en-US" altLang="ja-JP" sz="1800" dirty="0" smtClean="0">
                <a:latin typeface="+mj-ea"/>
                <a:ea typeface="+mj-ea"/>
              </a:rPr>
              <a:t>capital depreciation</a:t>
            </a:r>
            <a:r>
              <a:rPr lang="ja-JP" altLang="ja-JP" sz="1800" dirty="0" smtClean="0">
                <a:latin typeface="+mj-ea"/>
                <a:ea typeface="+mj-ea"/>
              </a:rPr>
              <a:t>）、</a:t>
            </a:r>
            <a:r>
              <a:rPr lang="ja-JP" altLang="ja-JP" sz="1800" b="1" dirty="0" smtClean="0">
                <a:latin typeface="+mj-ea"/>
                <a:ea typeface="+mj-ea"/>
              </a:rPr>
              <a:t>減価償却</a:t>
            </a:r>
            <a:r>
              <a:rPr lang="ja-JP" altLang="ja-JP" sz="1800" dirty="0" smtClean="0">
                <a:latin typeface="+mj-ea"/>
                <a:ea typeface="+mj-ea"/>
              </a:rPr>
              <a:t>（</a:t>
            </a:r>
            <a:r>
              <a:rPr lang="en-US" altLang="ja-JP" sz="1800" dirty="0" smtClean="0">
                <a:latin typeface="+mj-ea"/>
                <a:ea typeface="+mj-ea"/>
              </a:rPr>
              <a:t>depreciation</a:t>
            </a:r>
            <a:r>
              <a:rPr lang="ja-JP" altLang="ja-JP" sz="1800" dirty="0" smtClean="0">
                <a:latin typeface="+mj-ea"/>
                <a:ea typeface="+mj-ea"/>
              </a:rPr>
              <a:t>）</a:t>
            </a:r>
          </a:p>
          <a:p>
            <a:r>
              <a:rPr lang="ja-JP" altLang="ja-JP" sz="1800" dirty="0" smtClean="0">
                <a:latin typeface="+mj-ea"/>
                <a:ea typeface="+mj-ea"/>
              </a:rPr>
              <a:t>⇒それを費用として積み立てる金額を</a:t>
            </a:r>
            <a:r>
              <a:rPr lang="ja-JP" altLang="ja-JP" sz="1800" b="1" dirty="0" smtClean="0">
                <a:latin typeface="+mj-ea"/>
                <a:ea typeface="+mj-ea"/>
              </a:rPr>
              <a:t>減価償却費</a:t>
            </a:r>
            <a:r>
              <a:rPr lang="ja-JP" altLang="ja-JP" sz="1800" dirty="0" smtClean="0">
                <a:latin typeface="+mj-ea"/>
                <a:ea typeface="+mj-ea"/>
              </a:rPr>
              <a:t>（</a:t>
            </a:r>
            <a:r>
              <a:rPr lang="en-US" altLang="ja-JP" sz="1800" dirty="0" smtClean="0">
                <a:latin typeface="+mj-ea"/>
                <a:ea typeface="+mj-ea"/>
              </a:rPr>
              <a:t>depreciation expense</a:t>
            </a:r>
            <a:r>
              <a:rPr lang="ja-JP" altLang="ja-JP" sz="1800" dirty="0" smtClean="0">
                <a:latin typeface="+mj-ea"/>
                <a:ea typeface="+mj-ea"/>
              </a:rPr>
              <a:t>）</a:t>
            </a:r>
          </a:p>
          <a:p>
            <a:r>
              <a:rPr lang="ja-JP" altLang="ja-JP" sz="1800" dirty="0" smtClean="0">
                <a:latin typeface="+mj-ea"/>
                <a:ea typeface="+mj-ea"/>
              </a:rPr>
              <a:t>（例）</a:t>
            </a:r>
            <a:r>
              <a:rPr lang="en-US" altLang="ja-JP" sz="1800" dirty="0" smtClean="0">
                <a:latin typeface="+mj-ea"/>
                <a:ea typeface="+mj-ea"/>
              </a:rPr>
              <a:t>1</a:t>
            </a:r>
            <a:r>
              <a:rPr lang="ja-JP" altLang="ja-JP" sz="1800" dirty="0" smtClean="0">
                <a:latin typeface="+mj-ea"/>
                <a:ea typeface="+mj-ea"/>
              </a:rPr>
              <a:t>千万円の資本を使って生産を行い、資本を</a:t>
            </a:r>
            <a:r>
              <a:rPr lang="en-US" altLang="ja-JP" sz="1800" dirty="0" smtClean="0">
                <a:latin typeface="+mj-ea"/>
                <a:ea typeface="+mj-ea"/>
              </a:rPr>
              <a:t>10</a:t>
            </a:r>
            <a:r>
              <a:rPr lang="ja-JP" altLang="ja-JP" sz="1800" dirty="0" smtClean="0">
                <a:latin typeface="+mj-ea"/>
                <a:ea typeface="+mj-ea"/>
              </a:rPr>
              <a:t>年で償却する場合</a:t>
            </a:r>
          </a:p>
          <a:p>
            <a:r>
              <a:rPr lang="ja-JP" altLang="ja-JP" sz="1800" b="1" dirty="0" smtClean="0">
                <a:latin typeface="+mj-ea"/>
                <a:ea typeface="+mj-ea"/>
              </a:rPr>
              <a:t>定額法⇒</a:t>
            </a:r>
            <a:r>
              <a:rPr lang="ja-JP" altLang="ja-JP" sz="1800" dirty="0" smtClean="0">
                <a:latin typeface="+mj-ea"/>
                <a:ea typeface="+mj-ea"/>
              </a:rPr>
              <a:t>毎年</a:t>
            </a:r>
            <a:r>
              <a:rPr lang="en-US" altLang="ja-JP" sz="1800" dirty="0" smtClean="0">
                <a:latin typeface="+mj-ea"/>
                <a:ea typeface="+mj-ea"/>
              </a:rPr>
              <a:t>1</a:t>
            </a:r>
            <a:r>
              <a:rPr lang="ja-JP" altLang="ja-JP" sz="1800" dirty="0" smtClean="0">
                <a:latin typeface="+mj-ea"/>
                <a:ea typeface="+mj-ea"/>
              </a:rPr>
              <a:t>百万円の資本減耗、商品価値に転化⇒商品価格に</a:t>
            </a:r>
            <a:r>
              <a:rPr lang="en-US" altLang="ja-JP" sz="1800" dirty="0" smtClean="0">
                <a:latin typeface="+mj-ea"/>
                <a:ea typeface="+mj-ea"/>
              </a:rPr>
              <a:t>1</a:t>
            </a:r>
            <a:r>
              <a:rPr lang="ja-JP" altLang="ja-JP" sz="1800" dirty="0" smtClean="0">
                <a:latin typeface="+mj-ea"/>
                <a:ea typeface="+mj-ea"/>
              </a:rPr>
              <a:t>百万円組込み</a:t>
            </a:r>
          </a:p>
          <a:p>
            <a:r>
              <a:rPr lang="ja-JP" altLang="ja-JP" sz="1800" b="1" dirty="0" smtClean="0">
                <a:latin typeface="+mj-ea"/>
                <a:ea typeface="+mj-ea"/>
              </a:rPr>
              <a:t>定率法⇒</a:t>
            </a:r>
            <a:r>
              <a:rPr lang="ja-JP" altLang="ja-JP" sz="1800" dirty="0" smtClean="0">
                <a:latin typeface="+mj-ea"/>
                <a:ea typeface="+mj-ea"/>
              </a:rPr>
              <a:t>定率で減耗</a:t>
            </a:r>
          </a:p>
          <a:p>
            <a:r>
              <a:rPr lang="ja-JP" altLang="ja-JP" sz="1800" dirty="0" smtClean="0">
                <a:latin typeface="+mj-ea"/>
                <a:ea typeface="+mj-ea"/>
              </a:rPr>
              <a:t>減価償却費⇒</a:t>
            </a:r>
            <a:r>
              <a:rPr lang="en-US" altLang="ja-JP" sz="1800" dirty="0" smtClean="0">
                <a:latin typeface="+mj-ea"/>
                <a:ea typeface="+mj-ea"/>
              </a:rPr>
              <a:t>1</a:t>
            </a:r>
            <a:r>
              <a:rPr lang="ja-JP" altLang="ja-JP" sz="1800" dirty="0" smtClean="0">
                <a:latin typeface="+mj-ea"/>
                <a:ea typeface="+mj-ea"/>
              </a:rPr>
              <a:t>百万円×</a:t>
            </a:r>
            <a:r>
              <a:rPr lang="en-US" altLang="ja-JP" sz="1800" dirty="0" smtClean="0">
                <a:latin typeface="+mj-ea"/>
                <a:ea typeface="+mj-ea"/>
              </a:rPr>
              <a:t>10</a:t>
            </a:r>
            <a:r>
              <a:rPr lang="ja-JP" altLang="ja-JP" sz="1800" dirty="0" smtClean="0">
                <a:latin typeface="+mj-ea"/>
                <a:ea typeface="+mj-ea"/>
              </a:rPr>
              <a:t>年＝</a:t>
            </a:r>
            <a:r>
              <a:rPr lang="en-US" altLang="ja-JP" sz="1800" dirty="0" smtClean="0">
                <a:latin typeface="+mj-ea"/>
                <a:ea typeface="+mj-ea"/>
              </a:rPr>
              <a:t>1</a:t>
            </a:r>
            <a:r>
              <a:rPr lang="ja-JP" altLang="ja-JP" sz="1800" dirty="0" smtClean="0">
                <a:latin typeface="+mj-ea"/>
                <a:ea typeface="+mj-ea"/>
              </a:rPr>
              <a:t>千万円積み立て⇒新しい資本設備を</a:t>
            </a:r>
            <a:r>
              <a:rPr lang="ja-JP" altLang="ja-JP" sz="1800" dirty="0" smtClean="0">
                <a:latin typeface="+mj-ea"/>
                <a:ea typeface="+mj-ea"/>
              </a:rPr>
              <a:t>更新＝</a:t>
            </a:r>
            <a:r>
              <a:rPr lang="ja-JP" altLang="ja-JP" sz="1800" b="1" dirty="0" smtClean="0">
                <a:latin typeface="+mj-ea"/>
                <a:ea typeface="+mj-ea"/>
              </a:rPr>
              <a:t>更新投資</a:t>
            </a:r>
            <a:r>
              <a:rPr lang="ja-JP" altLang="ja-JP" sz="1800" dirty="0" smtClean="0">
                <a:latin typeface="+mj-ea"/>
                <a:ea typeface="+mj-ea"/>
              </a:rPr>
              <a:t>（</a:t>
            </a:r>
            <a:r>
              <a:rPr lang="en-US" altLang="ja-JP" sz="1800" dirty="0" smtClean="0">
                <a:latin typeface="+mj-ea"/>
                <a:ea typeface="+mj-ea"/>
              </a:rPr>
              <a:t>replacement investment</a:t>
            </a:r>
            <a:r>
              <a:rPr lang="ja-JP" altLang="ja-JP" sz="1800" dirty="0" smtClean="0">
                <a:latin typeface="+mj-ea"/>
                <a:ea typeface="+mj-ea"/>
              </a:rPr>
              <a:t>）</a:t>
            </a:r>
            <a:r>
              <a:rPr lang="en-US" altLang="ja-JP" sz="1800" dirty="0" smtClean="0">
                <a:latin typeface="+mj-ea"/>
                <a:ea typeface="+mj-ea"/>
              </a:rPr>
              <a:t>, </a:t>
            </a:r>
            <a:r>
              <a:rPr lang="ja-JP" altLang="ja-JP" sz="1800" dirty="0" smtClean="0">
                <a:latin typeface="+mj-ea"/>
                <a:ea typeface="+mj-ea"/>
              </a:rPr>
              <a:t>定率</a:t>
            </a:r>
            <a:r>
              <a:rPr lang="en-US" altLang="ja-JP" sz="1800" dirty="0" smtClean="0">
                <a:latin typeface="+mj-ea"/>
                <a:ea typeface="+mj-ea"/>
              </a:rPr>
              <a:t>δ</a:t>
            </a:r>
            <a:r>
              <a:rPr lang="ja-JP" altLang="ja-JP" sz="1800" dirty="0" smtClean="0">
                <a:latin typeface="+mj-ea"/>
                <a:ea typeface="+mj-ea"/>
              </a:rPr>
              <a:t>で減価償却する場合　</a:t>
            </a:r>
            <a:r>
              <a:rPr lang="en-US" altLang="ja-JP" sz="1800" i="1" dirty="0" smtClean="0">
                <a:latin typeface="+mj-ea"/>
                <a:ea typeface="+mj-ea"/>
              </a:rPr>
              <a:t>I</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dirty="0" err="1" smtClean="0">
                <a:latin typeface="+mj-ea"/>
                <a:ea typeface="+mj-ea"/>
              </a:rPr>
              <a:t>δ</a:t>
            </a:r>
            <a:r>
              <a:rPr lang="en-US" altLang="ja-JP" sz="1800" i="1" dirty="0" err="1" smtClean="0">
                <a:latin typeface="+mj-ea"/>
                <a:ea typeface="+mj-ea"/>
              </a:rPr>
              <a:t>K</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err="1" smtClean="0">
                <a:latin typeface="+mj-ea"/>
                <a:ea typeface="+mj-ea"/>
              </a:rPr>
              <a:t>ΔK</a:t>
            </a:r>
            <a:r>
              <a:rPr lang="en-US" altLang="ja-JP" sz="1800" i="1" baseline="-25000" dirty="0" err="1" smtClean="0">
                <a:latin typeface="+mj-ea"/>
                <a:ea typeface="+mj-ea"/>
              </a:rPr>
              <a:t>t</a:t>
            </a:r>
            <a:r>
              <a:rPr lang="ja-JP" altLang="ja-JP" sz="1800" dirty="0" smtClean="0">
                <a:latin typeface="+mj-ea"/>
                <a:ea typeface="+mj-ea"/>
              </a:rPr>
              <a:t>＋</a:t>
            </a:r>
            <a:r>
              <a:rPr lang="en-US" altLang="ja-JP" sz="1800" dirty="0" err="1" smtClean="0">
                <a:latin typeface="+mj-ea"/>
                <a:ea typeface="+mj-ea"/>
              </a:rPr>
              <a:t>δ</a:t>
            </a:r>
            <a:r>
              <a:rPr lang="en-US" altLang="ja-JP" sz="1800" i="1" dirty="0" err="1" smtClean="0">
                <a:latin typeface="+mj-ea"/>
                <a:ea typeface="+mj-ea"/>
              </a:rPr>
              <a:t>K</a:t>
            </a:r>
            <a:r>
              <a:rPr lang="en-US" altLang="ja-JP" sz="1800" i="1" baseline="-25000" dirty="0" err="1"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δ)</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減価償却費を含めた投資を</a:t>
            </a:r>
            <a:r>
              <a:rPr lang="ja-JP" altLang="ja-JP" sz="1800" b="1" dirty="0" smtClean="0">
                <a:latin typeface="+mj-ea"/>
                <a:ea typeface="+mj-ea"/>
              </a:rPr>
              <a:t>粗投資</a:t>
            </a:r>
            <a:r>
              <a:rPr lang="ja-JP" altLang="ja-JP" sz="1800" dirty="0" smtClean="0">
                <a:latin typeface="+mj-ea"/>
                <a:ea typeface="+mj-ea"/>
              </a:rPr>
              <a:t>（</a:t>
            </a:r>
            <a:r>
              <a:rPr lang="en-US" altLang="ja-JP" sz="1800" dirty="0" smtClean="0">
                <a:latin typeface="+mj-ea"/>
                <a:ea typeface="+mj-ea"/>
              </a:rPr>
              <a:t>gross investment</a:t>
            </a:r>
            <a:r>
              <a:rPr lang="ja-JP" altLang="ja-JP" sz="1800" dirty="0" smtClean="0">
                <a:latin typeface="+mj-ea"/>
                <a:ea typeface="+mj-ea"/>
              </a:rPr>
              <a:t>）</a:t>
            </a:r>
          </a:p>
          <a:p>
            <a:r>
              <a:rPr lang="ja-JP" altLang="ja-JP" sz="1800" dirty="0" smtClean="0">
                <a:latin typeface="+mj-ea"/>
                <a:ea typeface="+mj-ea"/>
              </a:rPr>
              <a:t>資本ストックの純増分</a:t>
            </a:r>
            <a:r>
              <a:rPr lang="en-US"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dirty="0" smtClean="0">
                <a:latin typeface="+mj-ea"/>
                <a:ea typeface="+mj-ea"/>
              </a:rPr>
              <a:t>－</a:t>
            </a:r>
            <a:r>
              <a:rPr lang="en-US" altLang="ja-JP" sz="1800" i="1" dirty="0" smtClean="0">
                <a:latin typeface="+mj-ea"/>
                <a:ea typeface="+mj-ea"/>
              </a:rPr>
              <a:t>K</a:t>
            </a:r>
            <a:r>
              <a:rPr lang="en-US" altLang="ja-JP" sz="1800" i="1" baseline="-25000" dirty="0" smtClean="0">
                <a:latin typeface="+mj-ea"/>
                <a:ea typeface="+mj-ea"/>
              </a:rPr>
              <a:t>t</a:t>
            </a:r>
            <a:r>
              <a:rPr lang="ja-JP" altLang="ja-JP" sz="1800" baseline="-25000" dirty="0" smtClean="0">
                <a:latin typeface="+mj-ea"/>
                <a:ea typeface="+mj-ea"/>
              </a:rPr>
              <a:t>－</a:t>
            </a:r>
            <a:r>
              <a:rPr lang="en-US" altLang="ja-JP" sz="1800" baseline="-25000" dirty="0" smtClean="0">
                <a:latin typeface="+mj-ea"/>
                <a:ea typeface="+mj-ea"/>
              </a:rPr>
              <a:t>1</a:t>
            </a:r>
            <a:r>
              <a:rPr lang="en-US" altLang="ja-JP" sz="1800" dirty="0" smtClean="0">
                <a:latin typeface="+mj-ea"/>
                <a:ea typeface="+mj-ea"/>
              </a:rPr>
              <a:t>)</a:t>
            </a:r>
            <a:r>
              <a:rPr lang="ja-JP" altLang="ja-JP" sz="1800" dirty="0" smtClean="0">
                <a:latin typeface="+mj-ea"/>
                <a:ea typeface="+mj-ea"/>
              </a:rPr>
              <a:t>を</a:t>
            </a:r>
            <a:r>
              <a:rPr lang="ja-JP" altLang="ja-JP" sz="1800" b="1" dirty="0" smtClean="0">
                <a:latin typeface="+mj-ea"/>
                <a:ea typeface="+mj-ea"/>
              </a:rPr>
              <a:t>純投資</a:t>
            </a:r>
            <a:r>
              <a:rPr lang="ja-JP" altLang="ja-JP" sz="1800" dirty="0" smtClean="0">
                <a:latin typeface="+mj-ea"/>
                <a:ea typeface="+mj-ea"/>
              </a:rPr>
              <a:t>（</a:t>
            </a:r>
            <a:r>
              <a:rPr lang="en-US" altLang="ja-JP" sz="1800" dirty="0" smtClean="0">
                <a:latin typeface="+mj-ea"/>
                <a:ea typeface="+mj-ea"/>
              </a:rPr>
              <a:t>net investment</a:t>
            </a:r>
            <a:r>
              <a:rPr lang="ja-JP" altLang="ja-JP" sz="1800" dirty="0" smtClean="0">
                <a:latin typeface="+mj-ea"/>
                <a:ea typeface="+mj-ea"/>
              </a:rPr>
              <a:t>）</a:t>
            </a:r>
          </a:p>
          <a:p>
            <a:r>
              <a:rPr lang="ja-JP" altLang="ja-JP" sz="1800" dirty="0" smtClean="0">
                <a:latin typeface="+mj-ea"/>
                <a:ea typeface="+mj-ea"/>
              </a:rPr>
              <a:t>国内総生産と国内純生産の違い</a:t>
            </a:r>
            <a:r>
              <a:rPr lang="ja-JP" altLang="en-US" sz="1800" dirty="0" smtClean="0">
                <a:latin typeface="+mj-ea"/>
                <a:ea typeface="+mj-ea"/>
              </a:rPr>
              <a:t>＝減価償却費</a:t>
            </a:r>
            <a:endParaRPr lang="en-US" altLang="ja-JP" sz="1800" dirty="0" smtClean="0">
              <a:latin typeface="+mj-ea"/>
              <a:ea typeface="+mj-ea"/>
            </a:endParaRPr>
          </a:p>
          <a:p>
            <a:pPr>
              <a:buNone/>
            </a:pPr>
            <a:endParaRPr lang="ja-JP" altLang="ja-JP" sz="1800" dirty="0" smtClean="0"/>
          </a:p>
          <a:p>
            <a:pPr algn="just" eaLnBrk="1" hangingPunct="1">
              <a:lnSpc>
                <a:spcPct val="90000"/>
              </a:lnSpc>
              <a:buFontTx/>
              <a:buNone/>
            </a:pPr>
            <a:endParaRPr lang="ja-JP" altLang="en-US" sz="1800" dirty="0" smtClean="0">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
            <a:ext cx="8784976" cy="332655"/>
          </a:xfrm>
        </p:spPr>
        <p:txBody>
          <a:bodyPr>
            <a:normAutofit fontScale="90000"/>
          </a:bodyPr>
          <a:lstStyle/>
          <a:p>
            <a:r>
              <a:rPr lang="ja-JP" altLang="ja-JP" sz="2000" b="1" dirty="0" smtClean="0"/>
              <a:t>２．</a:t>
            </a:r>
            <a:r>
              <a:rPr lang="en-US" altLang="ja-JP" sz="2000" b="1" dirty="0" smtClean="0"/>
              <a:t> </a:t>
            </a:r>
            <a:r>
              <a:rPr lang="en-US" altLang="ja-JP" sz="2000" b="1" dirty="0" smtClean="0"/>
              <a:t>GDP </a:t>
            </a:r>
            <a:r>
              <a:rPr lang="en-US" altLang="ja-JP" sz="2000" b="1" dirty="0" smtClean="0"/>
              <a:t>and Fluctuation of </a:t>
            </a:r>
            <a:r>
              <a:rPr lang="en-US" altLang="ja-JP" sz="2000" b="1" dirty="0" smtClean="0"/>
              <a:t>Investment </a:t>
            </a:r>
            <a:r>
              <a:rPr lang="en-US" altLang="ja-JP" sz="2000" b="1" dirty="0" smtClean="0"/>
              <a:t>     GDP</a:t>
            </a:r>
            <a:r>
              <a:rPr lang="ja-JP" altLang="ja-JP" sz="2000" b="1" dirty="0" smtClean="0"/>
              <a:t>と投資の変動</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332656"/>
            <a:ext cx="8964488" cy="6525344"/>
          </a:xfrm>
        </p:spPr>
        <p:txBody>
          <a:bodyPr>
            <a:normAutofit fontScale="92500" lnSpcReduction="20000"/>
          </a:bodyPr>
          <a:lstStyle/>
          <a:p>
            <a:pPr>
              <a:buNone/>
            </a:pPr>
            <a:r>
              <a:rPr lang="en-US" altLang="ja-JP" sz="1800" dirty="0" smtClean="0"/>
              <a:t>Shares </a:t>
            </a:r>
            <a:r>
              <a:rPr lang="en-US" altLang="ja-JP" sz="1800" dirty="0" smtClean="0"/>
              <a:t>of various expenditures among GDP (2016)</a:t>
            </a:r>
            <a:r>
              <a:rPr lang="ja-JP" altLang="en-US" sz="1800" dirty="0" smtClean="0"/>
              <a:t> </a:t>
            </a:r>
            <a:r>
              <a:rPr lang="en-US" altLang="ja-JP" sz="1800" dirty="0" smtClean="0"/>
              <a:t>in Japan</a:t>
            </a:r>
          </a:p>
          <a:p>
            <a:pPr>
              <a:buNone/>
            </a:pPr>
            <a:r>
              <a:rPr lang="en-US" altLang="ja-JP" sz="1800" b="1" dirty="0" smtClean="0"/>
              <a:t>Private final consumption expenditure</a:t>
            </a:r>
            <a:r>
              <a:rPr lang="en-US" altLang="ja-JP" sz="1800" dirty="0" smtClean="0"/>
              <a:t> is about 56%, </a:t>
            </a:r>
            <a:r>
              <a:rPr lang="en-US" altLang="ja-JP" sz="1800" b="1" dirty="0" smtClean="0"/>
              <a:t>gross investment = gross fixed capital formation</a:t>
            </a:r>
            <a:r>
              <a:rPr lang="en-US" altLang="ja-JP" sz="1800" dirty="0" smtClean="0"/>
              <a:t> is about 23%. The private sector's gross investment is about 18% and the public sector's gross investment is about 5%.</a:t>
            </a:r>
          </a:p>
          <a:p>
            <a:pPr>
              <a:buNone/>
            </a:pPr>
            <a:r>
              <a:rPr lang="en-US" altLang="ja-JP" sz="1800" dirty="0" smtClean="0"/>
              <a:t>Among private investment, </a:t>
            </a:r>
            <a:r>
              <a:rPr lang="en-US" altLang="ja-JP" sz="1800" b="1" dirty="0" smtClean="0"/>
              <a:t>equipment investment </a:t>
            </a:r>
            <a:r>
              <a:rPr lang="en-US" altLang="ja-JP" sz="1800" dirty="0" smtClean="0"/>
              <a:t>of machinery and equipment is about 15%, </a:t>
            </a:r>
            <a:r>
              <a:rPr lang="en-US" altLang="ja-JP" sz="1800" b="1" dirty="0" smtClean="0"/>
              <a:t>housing investment </a:t>
            </a:r>
            <a:r>
              <a:rPr lang="en-US" altLang="ja-JP" sz="1800" dirty="0" smtClean="0"/>
              <a:t>such as housing is about 3%.</a:t>
            </a:r>
          </a:p>
          <a:p>
            <a:pPr>
              <a:buNone/>
            </a:pPr>
            <a:r>
              <a:rPr lang="en-US" altLang="ja-JP" sz="1800" dirty="0" smtClean="0"/>
              <a:t>Total fixed capital formation</a:t>
            </a:r>
            <a:br>
              <a:rPr lang="en-US" altLang="ja-JP" sz="1800" dirty="0" smtClean="0"/>
            </a:br>
            <a:r>
              <a:rPr lang="en-US" altLang="ja-JP" sz="1800" b="1" dirty="0" smtClean="0"/>
              <a:t>Tangible fixed capital formation </a:t>
            </a:r>
            <a:r>
              <a:rPr lang="en-US" altLang="ja-JP" sz="1800" dirty="0" smtClean="0"/>
              <a:t>= machinery, equipment, buildings etc.</a:t>
            </a:r>
            <a:br>
              <a:rPr lang="en-US" altLang="ja-JP" sz="1800" dirty="0" smtClean="0"/>
            </a:br>
            <a:r>
              <a:rPr lang="en-US" altLang="ja-JP" sz="1800" b="1" dirty="0" smtClean="0"/>
              <a:t>Intangible fixed capital formation </a:t>
            </a:r>
            <a:r>
              <a:rPr lang="en-US" altLang="ja-JP" sz="1800" dirty="0" smtClean="0"/>
              <a:t>= computer software, etc., the growth rate is remarkable.</a:t>
            </a:r>
            <a:br>
              <a:rPr lang="en-US" altLang="ja-JP" sz="1800" dirty="0" smtClean="0"/>
            </a:br>
            <a:r>
              <a:rPr lang="en-US" altLang="ja-JP" sz="1800" dirty="0" smtClean="0"/>
              <a:t>Private final consumption(56%) + total fixed capital formation(23%) + </a:t>
            </a:r>
            <a:r>
              <a:rPr lang="en-US" altLang="ja-JP" sz="1800" b="1" dirty="0" smtClean="0"/>
              <a:t>government consumption expenditure</a:t>
            </a:r>
            <a:r>
              <a:rPr lang="en-US" altLang="ja-JP" sz="1800" dirty="0" smtClean="0"/>
              <a:t>(20%)</a:t>
            </a:r>
            <a:br>
              <a:rPr lang="en-US" altLang="ja-JP" sz="1800" dirty="0" smtClean="0"/>
            </a:br>
            <a:r>
              <a:rPr lang="en-US" altLang="ja-JP" sz="1800" dirty="0" smtClean="0"/>
              <a:t>Total fixed capital formation=Private investment (18%) + Government investment (5%)</a:t>
            </a:r>
            <a:br>
              <a:rPr lang="en-US" altLang="ja-JP" sz="1800" dirty="0" smtClean="0"/>
            </a:br>
            <a:r>
              <a:rPr lang="en-US" altLang="ja-JP" sz="1800" dirty="0" smtClean="0"/>
              <a:t>(Source) "National Accounts Calculation", FY 2016 13-2 </a:t>
            </a:r>
            <a:r>
              <a:rPr lang="en-US" altLang="ja-JP" sz="1800" dirty="0" smtClean="0"/>
              <a:t>figure</a:t>
            </a:r>
          </a:p>
          <a:p>
            <a:r>
              <a:rPr lang="ja-JP" altLang="ja-JP" sz="1800" dirty="0" smtClean="0">
                <a:latin typeface="+mj-ea"/>
                <a:ea typeface="+mj-ea"/>
              </a:rPr>
              <a:t>日本の</a:t>
            </a:r>
            <a:r>
              <a:rPr lang="en-US" altLang="ja-JP" sz="1800" dirty="0" smtClean="0">
                <a:latin typeface="+mj-ea"/>
                <a:ea typeface="+mj-ea"/>
              </a:rPr>
              <a:t>GDP</a:t>
            </a:r>
            <a:r>
              <a:rPr lang="ja-JP" altLang="ja-JP" sz="1800" dirty="0" smtClean="0">
                <a:latin typeface="+mj-ea"/>
                <a:ea typeface="+mj-ea"/>
              </a:rPr>
              <a:t>に占める割合（</a:t>
            </a:r>
            <a:r>
              <a:rPr lang="en-US" altLang="ja-JP" sz="1800" dirty="0" smtClean="0">
                <a:latin typeface="+mj-ea"/>
                <a:ea typeface="+mj-ea"/>
              </a:rPr>
              <a:t>2016 </a:t>
            </a:r>
            <a:r>
              <a:rPr lang="ja-JP" altLang="ja-JP" sz="1800" dirty="0" smtClean="0">
                <a:latin typeface="+mj-ea"/>
                <a:ea typeface="+mj-ea"/>
              </a:rPr>
              <a:t>年）</a:t>
            </a:r>
          </a:p>
          <a:p>
            <a:r>
              <a:rPr lang="ja-JP" altLang="ja-JP" sz="1800" dirty="0" smtClean="0">
                <a:latin typeface="+mj-ea"/>
                <a:ea typeface="+mj-ea"/>
              </a:rPr>
              <a:t>民間最終消費支出が約</a:t>
            </a:r>
            <a:r>
              <a:rPr lang="en-US" altLang="ja-JP" sz="1800" dirty="0" smtClean="0">
                <a:latin typeface="+mj-ea"/>
                <a:ea typeface="+mj-ea"/>
              </a:rPr>
              <a:t>56</a:t>
            </a:r>
            <a:r>
              <a:rPr lang="ja-JP" altLang="ja-JP" sz="1800" dirty="0" smtClean="0">
                <a:latin typeface="+mj-ea"/>
                <a:ea typeface="+mj-ea"/>
              </a:rPr>
              <a:t>％、</a:t>
            </a:r>
            <a:r>
              <a:rPr lang="ja-JP" altLang="ja-JP" sz="1800" b="1" dirty="0" smtClean="0">
                <a:latin typeface="+mj-ea"/>
                <a:ea typeface="+mj-ea"/>
              </a:rPr>
              <a:t>粗投資＝総固定資本形成</a:t>
            </a:r>
            <a:r>
              <a:rPr lang="ja-JP" altLang="ja-JP" sz="1800" dirty="0" smtClean="0">
                <a:latin typeface="+mj-ea"/>
                <a:ea typeface="+mj-ea"/>
              </a:rPr>
              <a:t>（</a:t>
            </a:r>
            <a:r>
              <a:rPr lang="en-US" altLang="ja-JP" sz="1800" dirty="0" smtClean="0">
                <a:latin typeface="+mj-ea"/>
                <a:ea typeface="+mj-ea"/>
              </a:rPr>
              <a:t>gross fixed capital formation</a:t>
            </a:r>
            <a:r>
              <a:rPr lang="ja-JP" altLang="ja-JP" sz="1800" dirty="0" smtClean="0">
                <a:latin typeface="+mj-ea"/>
                <a:ea typeface="+mj-ea"/>
              </a:rPr>
              <a:t>）は約</a:t>
            </a:r>
            <a:r>
              <a:rPr lang="en-US" altLang="ja-JP" sz="1800" dirty="0" smtClean="0">
                <a:latin typeface="+mj-ea"/>
                <a:ea typeface="+mj-ea"/>
              </a:rPr>
              <a:t>23</a:t>
            </a:r>
            <a:r>
              <a:rPr lang="ja-JP" altLang="ja-JP" sz="1800" dirty="0" smtClean="0">
                <a:latin typeface="+mj-ea"/>
                <a:ea typeface="+mj-ea"/>
              </a:rPr>
              <a:t>％。民間部門の粗投資は約</a:t>
            </a:r>
            <a:r>
              <a:rPr lang="en-US" altLang="ja-JP" sz="1800" dirty="0" smtClean="0">
                <a:latin typeface="+mj-ea"/>
                <a:ea typeface="+mj-ea"/>
              </a:rPr>
              <a:t>18</a:t>
            </a:r>
            <a:r>
              <a:rPr lang="ja-JP" altLang="ja-JP" sz="1800" dirty="0" smtClean="0">
                <a:latin typeface="+mj-ea"/>
                <a:ea typeface="+mj-ea"/>
              </a:rPr>
              <a:t>％、公的部門の粗投資は約</a:t>
            </a:r>
            <a:r>
              <a:rPr lang="en-US" altLang="ja-JP" sz="1800" dirty="0" smtClean="0">
                <a:latin typeface="+mj-ea"/>
                <a:ea typeface="+mj-ea"/>
              </a:rPr>
              <a:t>5</a:t>
            </a:r>
            <a:r>
              <a:rPr lang="ja-JP" altLang="ja-JP" sz="1800" dirty="0" smtClean="0">
                <a:latin typeface="+mj-ea"/>
                <a:ea typeface="+mj-ea"/>
              </a:rPr>
              <a:t>％。</a:t>
            </a:r>
          </a:p>
          <a:p>
            <a:r>
              <a:rPr lang="ja-JP" altLang="ja-JP" sz="1800" dirty="0" smtClean="0">
                <a:latin typeface="+mj-ea"/>
                <a:ea typeface="+mj-ea"/>
              </a:rPr>
              <a:t>民間粗投資の内，機械や設備などの</a:t>
            </a:r>
            <a:r>
              <a:rPr lang="ja-JP" altLang="ja-JP" sz="1800" b="1" dirty="0" smtClean="0">
                <a:latin typeface="+mj-ea"/>
                <a:ea typeface="+mj-ea"/>
              </a:rPr>
              <a:t>設備投資</a:t>
            </a:r>
            <a:r>
              <a:rPr lang="ja-JP" altLang="ja-JP" sz="1800" dirty="0" smtClean="0">
                <a:latin typeface="+mj-ea"/>
                <a:ea typeface="+mj-ea"/>
              </a:rPr>
              <a:t>（</a:t>
            </a:r>
            <a:r>
              <a:rPr lang="en-US" altLang="ja-JP" sz="1800" dirty="0" smtClean="0">
                <a:latin typeface="+mj-ea"/>
                <a:ea typeface="+mj-ea"/>
              </a:rPr>
              <a:t>equipment investment</a:t>
            </a:r>
            <a:r>
              <a:rPr lang="ja-JP" altLang="ja-JP" sz="1800" dirty="0" smtClean="0">
                <a:latin typeface="+mj-ea"/>
                <a:ea typeface="+mj-ea"/>
              </a:rPr>
              <a:t>）が約</a:t>
            </a:r>
            <a:r>
              <a:rPr lang="en-US" altLang="ja-JP" sz="1800" dirty="0" smtClean="0">
                <a:latin typeface="+mj-ea"/>
                <a:ea typeface="+mj-ea"/>
              </a:rPr>
              <a:t>15</a:t>
            </a:r>
            <a:r>
              <a:rPr lang="ja-JP" altLang="ja-JP" sz="1800" dirty="0" smtClean="0">
                <a:latin typeface="+mj-ea"/>
                <a:ea typeface="+mj-ea"/>
              </a:rPr>
              <a:t>％、住宅などの</a:t>
            </a:r>
            <a:r>
              <a:rPr lang="ja-JP" altLang="ja-JP" sz="1800" b="1" dirty="0" smtClean="0">
                <a:latin typeface="+mj-ea"/>
                <a:ea typeface="+mj-ea"/>
              </a:rPr>
              <a:t>住宅投資</a:t>
            </a:r>
            <a:r>
              <a:rPr lang="ja-JP" altLang="ja-JP" sz="1800" dirty="0" smtClean="0">
                <a:latin typeface="+mj-ea"/>
                <a:ea typeface="+mj-ea"/>
              </a:rPr>
              <a:t>（</a:t>
            </a:r>
            <a:r>
              <a:rPr lang="en-US" altLang="ja-JP" sz="1800" dirty="0" smtClean="0">
                <a:latin typeface="+mj-ea"/>
                <a:ea typeface="+mj-ea"/>
              </a:rPr>
              <a:t>housing investment</a:t>
            </a:r>
            <a:r>
              <a:rPr lang="ja-JP" altLang="ja-JP" sz="1800" dirty="0" smtClean="0">
                <a:latin typeface="+mj-ea"/>
                <a:ea typeface="+mj-ea"/>
              </a:rPr>
              <a:t>）が約</a:t>
            </a:r>
            <a:r>
              <a:rPr lang="en-US" altLang="ja-JP" sz="1800" dirty="0" smtClean="0">
                <a:latin typeface="+mj-ea"/>
                <a:ea typeface="+mj-ea"/>
              </a:rPr>
              <a:t>3</a:t>
            </a:r>
            <a:r>
              <a:rPr lang="ja-JP" altLang="ja-JP" sz="1800" dirty="0" smtClean="0">
                <a:latin typeface="+mj-ea"/>
                <a:ea typeface="+mj-ea"/>
              </a:rPr>
              <a:t>％。</a:t>
            </a:r>
          </a:p>
          <a:p>
            <a:r>
              <a:rPr lang="ja-JP" altLang="ja-JP" sz="1800" dirty="0" smtClean="0">
                <a:latin typeface="+mj-ea"/>
                <a:ea typeface="+mj-ea"/>
              </a:rPr>
              <a:t>総固定資本形成</a:t>
            </a:r>
          </a:p>
          <a:p>
            <a:r>
              <a:rPr lang="ja-JP" altLang="ja-JP" sz="1800" b="1" dirty="0" smtClean="0">
                <a:latin typeface="+mj-ea"/>
                <a:ea typeface="+mj-ea"/>
              </a:rPr>
              <a:t>有形固定資本形成</a:t>
            </a:r>
            <a:r>
              <a:rPr lang="ja-JP" altLang="ja-JP" sz="1800" dirty="0" smtClean="0">
                <a:latin typeface="+mj-ea"/>
                <a:ea typeface="+mj-ea"/>
              </a:rPr>
              <a:t>＝機械、設備、建物など</a:t>
            </a:r>
          </a:p>
          <a:p>
            <a:r>
              <a:rPr lang="ja-JP" altLang="ja-JP" sz="1800" b="1" dirty="0" smtClean="0">
                <a:latin typeface="+mj-ea"/>
                <a:ea typeface="+mj-ea"/>
              </a:rPr>
              <a:t>無形固定資本形成</a:t>
            </a:r>
            <a:r>
              <a:rPr lang="ja-JP" altLang="ja-JP" sz="1800" dirty="0" smtClean="0">
                <a:latin typeface="+mj-ea"/>
                <a:ea typeface="+mj-ea"/>
              </a:rPr>
              <a:t>＝コンピューター・ソフトウェアなど、伸び率が著しい。</a:t>
            </a:r>
          </a:p>
          <a:p>
            <a:r>
              <a:rPr lang="ja-JP" altLang="ja-JP" sz="1800" dirty="0" smtClean="0">
                <a:latin typeface="+mj-ea"/>
                <a:ea typeface="+mj-ea"/>
              </a:rPr>
              <a:t>　民間最終消費</a:t>
            </a:r>
            <a:r>
              <a:rPr lang="en-US" altLang="ja-JP" sz="1800" dirty="0" smtClean="0">
                <a:latin typeface="+mj-ea"/>
                <a:ea typeface="+mj-ea"/>
              </a:rPr>
              <a:t>56% </a:t>
            </a:r>
            <a:r>
              <a:rPr lang="ja-JP" altLang="ja-JP" sz="1800" dirty="0" smtClean="0">
                <a:latin typeface="+mj-ea"/>
                <a:ea typeface="+mj-ea"/>
              </a:rPr>
              <a:t>＋総固定資本形成</a:t>
            </a:r>
            <a:r>
              <a:rPr lang="en-US" altLang="ja-JP" sz="1800" dirty="0" smtClean="0">
                <a:latin typeface="+mj-ea"/>
                <a:ea typeface="+mj-ea"/>
              </a:rPr>
              <a:t>23% </a:t>
            </a:r>
            <a:r>
              <a:rPr lang="ja-JP" altLang="ja-JP" sz="1800" dirty="0" smtClean="0">
                <a:latin typeface="+mj-ea"/>
                <a:ea typeface="+mj-ea"/>
              </a:rPr>
              <a:t>＋政府</a:t>
            </a:r>
            <a:r>
              <a:rPr lang="ja-JP" altLang="en-US" sz="1800" dirty="0" smtClean="0">
                <a:latin typeface="+mj-ea"/>
                <a:ea typeface="+mj-ea"/>
              </a:rPr>
              <a:t>消費</a:t>
            </a:r>
            <a:r>
              <a:rPr lang="ja-JP" altLang="ja-JP" sz="1800" dirty="0" smtClean="0">
                <a:latin typeface="+mj-ea"/>
                <a:ea typeface="+mj-ea"/>
              </a:rPr>
              <a:t>支出</a:t>
            </a:r>
            <a:r>
              <a:rPr lang="en-US" altLang="ja-JP" sz="1800" dirty="0" smtClean="0">
                <a:latin typeface="+mj-ea"/>
                <a:ea typeface="+mj-ea"/>
              </a:rPr>
              <a:t>20% </a:t>
            </a:r>
            <a:r>
              <a:rPr lang="ja-JP" altLang="en-US" sz="1800" dirty="0" smtClean="0">
                <a:latin typeface="+mj-ea"/>
                <a:ea typeface="+mj-ea"/>
              </a:rPr>
              <a:t>　　　　　</a:t>
            </a:r>
            <a:endParaRPr lang="ja-JP" altLang="ja-JP" sz="1800" dirty="0" smtClean="0">
              <a:latin typeface="+mj-ea"/>
              <a:ea typeface="+mj-ea"/>
            </a:endParaRPr>
          </a:p>
          <a:p>
            <a:r>
              <a:rPr lang="ja-JP" altLang="en-US" sz="1800" dirty="0" smtClean="0">
                <a:latin typeface="+mj-ea"/>
                <a:ea typeface="+mj-ea"/>
              </a:rPr>
              <a:t>　総固定資本形成＝</a:t>
            </a:r>
            <a:r>
              <a:rPr lang="ja-JP" altLang="ja-JP" sz="1800" dirty="0" smtClean="0">
                <a:latin typeface="+mj-ea"/>
                <a:ea typeface="+mj-ea"/>
              </a:rPr>
              <a:t>民間投資</a:t>
            </a:r>
            <a:r>
              <a:rPr lang="en-US" altLang="ja-JP" sz="1800" dirty="0" smtClean="0">
                <a:latin typeface="+mj-ea"/>
                <a:ea typeface="+mj-ea"/>
              </a:rPr>
              <a:t>18%</a:t>
            </a:r>
            <a:r>
              <a:rPr lang="ja-JP" altLang="ja-JP" sz="1800" dirty="0" smtClean="0">
                <a:latin typeface="+mj-ea"/>
                <a:ea typeface="+mj-ea"/>
              </a:rPr>
              <a:t>＋政府投資</a:t>
            </a:r>
            <a:r>
              <a:rPr lang="en-US" altLang="ja-JP" sz="1800" dirty="0" smtClean="0">
                <a:latin typeface="+mj-ea"/>
                <a:ea typeface="+mj-ea"/>
              </a:rPr>
              <a:t>5%</a:t>
            </a:r>
            <a:endParaRPr lang="ja-JP" altLang="ja-JP" sz="1800" dirty="0" smtClean="0">
              <a:latin typeface="+mj-ea"/>
              <a:ea typeface="+mj-ea"/>
            </a:endParaRPr>
          </a:p>
          <a:p>
            <a:r>
              <a:rPr lang="ja-JP" altLang="ja-JP" sz="1800" dirty="0" smtClean="0">
                <a:latin typeface="+mj-ea"/>
                <a:ea typeface="+mj-ea"/>
              </a:rPr>
              <a:t>（資料）『国民経済計算』、</a:t>
            </a:r>
            <a:r>
              <a:rPr lang="en-US" altLang="ja-JP" sz="1800" dirty="0" smtClean="0">
                <a:latin typeface="+mj-ea"/>
                <a:ea typeface="+mj-ea"/>
              </a:rPr>
              <a:t>2016</a:t>
            </a:r>
            <a:r>
              <a:rPr lang="ja-JP" altLang="ja-JP" sz="1800" dirty="0" smtClean="0">
                <a:latin typeface="+mj-ea"/>
                <a:ea typeface="+mj-ea"/>
              </a:rPr>
              <a:t>年度</a:t>
            </a:r>
            <a:r>
              <a:rPr lang="ja-JP" altLang="en-US" sz="1800" dirty="0" smtClean="0">
                <a:latin typeface="+mj-ea"/>
                <a:ea typeface="+mj-ea"/>
              </a:rPr>
              <a:t>　</a:t>
            </a:r>
            <a:r>
              <a:rPr lang="en-US" altLang="ja-JP" sz="1800" dirty="0" smtClean="0">
                <a:latin typeface="+mj-ea"/>
                <a:ea typeface="+mj-ea"/>
              </a:rPr>
              <a:t>13-2</a:t>
            </a:r>
            <a:r>
              <a:rPr lang="ja-JP" altLang="ja-JP" sz="1800" dirty="0" smtClean="0">
                <a:latin typeface="+mj-ea"/>
                <a:ea typeface="+mj-ea"/>
              </a:rPr>
              <a:t>図</a:t>
            </a:r>
            <a:endParaRPr lang="en-US" altLang="ja-JP" sz="1800" dirty="0" smtClean="0">
              <a:latin typeface="+mj-ea"/>
              <a:ea typeface="+mj-ea"/>
            </a:endParaRPr>
          </a:p>
          <a:p>
            <a:pPr>
              <a:buNone/>
            </a:pPr>
            <a:endParaRPr lang="en-US" altLang="ja-JP" sz="1800" dirty="0" smtClean="0"/>
          </a:p>
          <a:p>
            <a:endParaRPr lang="ja-JP" altLang="ja-JP" sz="1800" dirty="0" smtClean="0"/>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79512" y="1"/>
            <a:ext cx="8964488" cy="332655"/>
          </a:xfrm>
        </p:spPr>
        <p:txBody>
          <a:bodyPr>
            <a:normAutofit fontScale="90000"/>
          </a:bodyPr>
          <a:lstStyle/>
          <a:p>
            <a:r>
              <a:rPr lang="ja-JP" altLang="ja-JP" sz="1800" b="1" dirty="0" smtClean="0"/>
              <a:t>２</a:t>
            </a:r>
            <a:r>
              <a:rPr lang="en-US" altLang="ja-JP" sz="1800" b="1" dirty="0" smtClean="0"/>
              <a:t>B.GDP </a:t>
            </a:r>
            <a:r>
              <a:rPr lang="en-US" altLang="ja-JP" sz="1800" b="1" dirty="0" smtClean="0"/>
              <a:t>and Fluctuation of </a:t>
            </a:r>
            <a:r>
              <a:rPr lang="en-US" altLang="ja-JP" sz="1800" b="1" dirty="0" smtClean="0"/>
              <a:t>Investment</a:t>
            </a:r>
            <a:r>
              <a:rPr lang="ja-JP" altLang="ja-JP" sz="1800" b="1" dirty="0" smtClean="0"/>
              <a:t> </a:t>
            </a:r>
            <a:r>
              <a:rPr lang="en-US" altLang="ja-JP" sz="1800" b="1" dirty="0" smtClean="0"/>
              <a:t> </a:t>
            </a:r>
            <a:r>
              <a:rPr lang="en-US" altLang="ja-JP" sz="1800" b="1" dirty="0" smtClean="0"/>
              <a:t>GDP</a:t>
            </a:r>
            <a:r>
              <a:rPr lang="ja-JP" altLang="ja-JP" sz="1800" b="1" dirty="0" smtClean="0"/>
              <a:t>と投資の変動</a:t>
            </a:r>
            <a:r>
              <a:rPr lang="ja-JP" altLang="en-US"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332656"/>
            <a:ext cx="8964488" cy="6525344"/>
          </a:xfrm>
        </p:spPr>
        <p:txBody>
          <a:bodyPr>
            <a:normAutofit fontScale="55000" lnSpcReduction="20000"/>
          </a:bodyPr>
          <a:lstStyle/>
          <a:p>
            <a:pPr algn="just">
              <a:buNone/>
            </a:pPr>
            <a:r>
              <a:rPr lang="en-US" altLang="ja-JP" sz="2700" b="1" dirty="0" smtClean="0"/>
              <a:t>Total </a:t>
            </a:r>
            <a:r>
              <a:rPr lang="en-US" altLang="ja-JP" sz="2700" b="1" dirty="0" smtClean="0"/>
              <a:t>fixed capital formation + inventory investment = total capital formation </a:t>
            </a:r>
            <a:r>
              <a:rPr lang="en-US" altLang="ja-JP" sz="2700" dirty="0" smtClean="0"/>
              <a:t>(gross capital formation), inventory investment ratio is about 0.3%</a:t>
            </a:r>
          </a:p>
          <a:p>
            <a:pPr algn="just">
              <a:buNone/>
            </a:pPr>
            <a:r>
              <a:rPr lang="en-US" altLang="ja-JP" sz="2700" dirty="0" smtClean="0"/>
              <a:t>Figure 13-3, historical change rates from 1995 to 2010 in nominal GDP, private consumption, private-sector capital investment</a:t>
            </a:r>
          </a:p>
          <a:p>
            <a:pPr algn="just">
              <a:buNone/>
            </a:pPr>
            <a:r>
              <a:rPr lang="en-US" altLang="ja-JP" sz="2700" b="1" dirty="0" smtClean="0"/>
              <a:t>Standard deviation </a:t>
            </a:r>
            <a:r>
              <a:rPr lang="en-US" altLang="ja-JP" sz="2700" dirty="0" smtClean="0"/>
              <a:t>is 2.2 for GDP, 1.3 for private consumption 1.3, 6.8 for private capital investment.</a:t>
            </a:r>
          </a:p>
          <a:p>
            <a:pPr algn="just">
              <a:buNone/>
            </a:pPr>
            <a:r>
              <a:rPr lang="en-US" altLang="ja-JP" sz="2700" dirty="0" smtClean="0"/>
              <a:t>⇒ </a:t>
            </a:r>
            <a:r>
              <a:rPr lang="en-US" altLang="ja-JP" sz="2700" b="1" dirty="0" smtClean="0"/>
              <a:t>Private consumption is the most stable</a:t>
            </a:r>
            <a:r>
              <a:rPr lang="en-US" altLang="ja-JP" sz="2700" dirty="0" smtClean="0"/>
              <a:t>, GDP is doubled, private capital investment is five times that</a:t>
            </a:r>
          </a:p>
          <a:p>
            <a:pPr algn="just">
              <a:buNone/>
            </a:pPr>
            <a:r>
              <a:rPr lang="en-US" altLang="ja-JP" sz="2700" dirty="0" smtClean="0"/>
              <a:t>⇒ While private sector capital investment leads the economic fluctuation as a major fluctuation factor against the economic fluctuation indicated by the upward and downward movements of the GDP growth rate, private consumption is rather a stabilizing factor</a:t>
            </a:r>
          </a:p>
          <a:p>
            <a:pPr algn="just">
              <a:buNone/>
            </a:pPr>
            <a:r>
              <a:rPr lang="en-US" altLang="ja-JP" sz="2700" dirty="0" smtClean="0"/>
              <a:t>In 2009, due to the worldwide recession after the collapse of Lehman Brothers, nominal GDP was </a:t>
            </a:r>
            <a:r>
              <a:rPr lang="en-US" altLang="ja-JP" sz="2700" b="1" dirty="0" smtClean="0"/>
              <a:t>the worst negative growth rate of 6.4% </a:t>
            </a:r>
            <a:r>
              <a:rPr lang="en-US" altLang="ja-JP" sz="2700" dirty="0" smtClean="0"/>
              <a:t>after World War, the decline in private capital investment, which was the worst negative growth of </a:t>
            </a:r>
            <a:r>
              <a:rPr lang="en-US" altLang="ja-JP" sz="2700" b="1" dirty="0" smtClean="0"/>
              <a:t>19.7%</a:t>
            </a:r>
            <a:r>
              <a:rPr lang="en-US" altLang="ja-JP" sz="2700" dirty="0" smtClean="0"/>
              <a:t> after the war is very significant. Private consumption is a growth of </a:t>
            </a:r>
            <a:r>
              <a:rPr lang="en-US" altLang="ja-JP" sz="2700" b="1" dirty="0" smtClean="0"/>
              <a:t>minus 3.2%, </a:t>
            </a:r>
            <a:r>
              <a:rPr lang="en-US" altLang="ja-JP" sz="2700" dirty="0" smtClean="0"/>
              <a:t>rather it is a stabilizing factor</a:t>
            </a:r>
            <a:r>
              <a:rPr lang="en-US" altLang="ja-JP" sz="2700" dirty="0" smtClean="0"/>
              <a:t>.</a:t>
            </a:r>
          </a:p>
          <a:p>
            <a:r>
              <a:rPr lang="ja-JP" altLang="ja-JP" sz="2800" b="1" dirty="0" smtClean="0">
                <a:latin typeface="+mj-ea"/>
                <a:ea typeface="+mj-ea"/>
              </a:rPr>
              <a:t>総固定資本形成＋在庫投資</a:t>
            </a:r>
            <a:r>
              <a:rPr lang="ja-JP" altLang="ja-JP" sz="2800" dirty="0" smtClean="0">
                <a:latin typeface="+mj-ea"/>
                <a:ea typeface="+mj-ea"/>
              </a:rPr>
              <a:t>＝</a:t>
            </a:r>
            <a:r>
              <a:rPr lang="ja-JP" altLang="ja-JP" sz="2800" b="1" dirty="0" smtClean="0">
                <a:latin typeface="+mj-ea"/>
                <a:ea typeface="+mj-ea"/>
              </a:rPr>
              <a:t>総資本形成</a:t>
            </a:r>
            <a:r>
              <a:rPr lang="ja-JP" altLang="ja-JP" sz="2800" dirty="0" smtClean="0">
                <a:latin typeface="+mj-ea"/>
                <a:ea typeface="+mj-ea"/>
              </a:rPr>
              <a:t>、在庫投資の</a:t>
            </a:r>
            <a:endParaRPr lang="en-US" altLang="ja-JP" sz="2800" dirty="0" smtClean="0">
              <a:latin typeface="+mj-ea"/>
              <a:ea typeface="+mj-ea"/>
            </a:endParaRPr>
          </a:p>
          <a:p>
            <a:r>
              <a:rPr lang="ja-JP" altLang="ja-JP" sz="2800" dirty="0" smtClean="0">
                <a:latin typeface="+mj-ea"/>
                <a:ea typeface="+mj-ea"/>
              </a:rPr>
              <a:t>割合は</a:t>
            </a:r>
            <a:r>
              <a:rPr lang="en-US" altLang="ja-JP" sz="2800" dirty="0" smtClean="0">
                <a:latin typeface="+mj-ea"/>
                <a:ea typeface="+mj-ea"/>
              </a:rPr>
              <a:t>0.3</a:t>
            </a:r>
            <a:r>
              <a:rPr lang="ja-JP" altLang="ja-JP" sz="2800" dirty="0" smtClean="0">
                <a:latin typeface="+mj-ea"/>
                <a:ea typeface="+mj-ea"/>
              </a:rPr>
              <a:t>％程度</a:t>
            </a:r>
          </a:p>
          <a:p>
            <a:r>
              <a:rPr lang="ja-JP" altLang="ja-JP" sz="2800" dirty="0" smtClean="0">
                <a:latin typeface="+mj-ea"/>
                <a:ea typeface="+mj-ea"/>
              </a:rPr>
              <a:t>　</a:t>
            </a:r>
            <a:r>
              <a:rPr lang="en-US" altLang="ja-JP" sz="2800" dirty="0" smtClean="0">
                <a:latin typeface="+mj-ea"/>
                <a:ea typeface="+mj-ea"/>
              </a:rPr>
              <a:t>13-3</a:t>
            </a:r>
            <a:r>
              <a:rPr lang="ja-JP" altLang="ja-JP" sz="2800" dirty="0" smtClean="0">
                <a:latin typeface="+mj-ea"/>
                <a:ea typeface="+mj-ea"/>
              </a:rPr>
              <a:t>図、名目の</a:t>
            </a:r>
            <a:r>
              <a:rPr lang="en-US" altLang="ja-JP" sz="2800" dirty="0" smtClean="0">
                <a:latin typeface="+mj-ea"/>
                <a:ea typeface="+mj-ea"/>
              </a:rPr>
              <a:t>GDP</a:t>
            </a:r>
            <a:r>
              <a:rPr lang="ja-JP" altLang="ja-JP" sz="2800" dirty="0" err="1" smtClean="0">
                <a:latin typeface="+mj-ea"/>
                <a:ea typeface="+mj-ea"/>
              </a:rPr>
              <a:t>、</a:t>
            </a:r>
            <a:r>
              <a:rPr lang="ja-JP" altLang="ja-JP" sz="2800" dirty="0" smtClean="0">
                <a:latin typeface="+mj-ea"/>
                <a:ea typeface="+mj-ea"/>
              </a:rPr>
              <a:t>民間消費、民間設備投資の</a:t>
            </a:r>
            <a:r>
              <a:rPr lang="en-US" altLang="ja-JP" sz="2800" dirty="0" smtClean="0">
                <a:latin typeface="+mj-ea"/>
                <a:ea typeface="+mj-ea"/>
              </a:rPr>
              <a:t>1995</a:t>
            </a:r>
          </a:p>
          <a:p>
            <a:r>
              <a:rPr lang="ja-JP" altLang="ja-JP" sz="2800" dirty="0" smtClean="0">
                <a:latin typeface="+mj-ea"/>
                <a:ea typeface="+mj-ea"/>
              </a:rPr>
              <a:t>～</a:t>
            </a:r>
            <a:r>
              <a:rPr lang="en-US" altLang="ja-JP" sz="2800" dirty="0" smtClean="0">
                <a:latin typeface="+mj-ea"/>
                <a:ea typeface="+mj-ea"/>
              </a:rPr>
              <a:t>2010</a:t>
            </a:r>
            <a:r>
              <a:rPr lang="ja-JP" altLang="ja-JP" sz="2800" dirty="0" smtClean="0">
                <a:latin typeface="+mj-ea"/>
                <a:ea typeface="+mj-ea"/>
              </a:rPr>
              <a:t>年の変化率</a:t>
            </a:r>
          </a:p>
          <a:p>
            <a:r>
              <a:rPr lang="ja-JP" altLang="ja-JP" sz="2800" dirty="0" smtClean="0">
                <a:latin typeface="+mj-ea"/>
                <a:ea typeface="+mj-ea"/>
              </a:rPr>
              <a:t>標準偏差は</a:t>
            </a:r>
            <a:r>
              <a:rPr lang="en-US" altLang="ja-JP" sz="2800" dirty="0" smtClean="0">
                <a:latin typeface="+mj-ea"/>
                <a:ea typeface="+mj-ea"/>
              </a:rPr>
              <a:t>GDP</a:t>
            </a:r>
            <a:r>
              <a:rPr lang="ja-JP" altLang="ja-JP" sz="2800" dirty="0" smtClean="0">
                <a:latin typeface="+mj-ea"/>
                <a:ea typeface="+mj-ea"/>
              </a:rPr>
              <a:t>が</a:t>
            </a:r>
            <a:r>
              <a:rPr lang="en-US" altLang="ja-JP" sz="2800" dirty="0" smtClean="0">
                <a:latin typeface="+mj-ea"/>
                <a:ea typeface="+mj-ea"/>
              </a:rPr>
              <a:t>2.2</a:t>
            </a:r>
            <a:r>
              <a:rPr lang="ja-JP" altLang="ja-JP" sz="2800" dirty="0" err="1" smtClean="0">
                <a:latin typeface="+mj-ea"/>
                <a:ea typeface="+mj-ea"/>
              </a:rPr>
              <a:t>、</a:t>
            </a:r>
            <a:r>
              <a:rPr lang="ja-JP" altLang="ja-JP" sz="2800" dirty="0" smtClean="0">
                <a:latin typeface="+mj-ea"/>
                <a:ea typeface="+mj-ea"/>
              </a:rPr>
              <a:t>民間消費が</a:t>
            </a:r>
            <a:r>
              <a:rPr lang="en-US" altLang="ja-JP" sz="2800" dirty="0" smtClean="0">
                <a:latin typeface="+mj-ea"/>
                <a:ea typeface="+mj-ea"/>
              </a:rPr>
              <a:t>1.3</a:t>
            </a:r>
            <a:r>
              <a:rPr lang="ja-JP" altLang="ja-JP" sz="2800" dirty="0" err="1" smtClean="0">
                <a:latin typeface="+mj-ea"/>
                <a:ea typeface="+mj-ea"/>
              </a:rPr>
              <a:t>、</a:t>
            </a:r>
            <a:r>
              <a:rPr lang="ja-JP" altLang="ja-JP" sz="2800" dirty="0" smtClean="0">
                <a:latin typeface="+mj-ea"/>
                <a:ea typeface="+mj-ea"/>
              </a:rPr>
              <a:t>民間設備投資が</a:t>
            </a:r>
            <a:r>
              <a:rPr lang="en-US" altLang="ja-JP" sz="2800" dirty="0" smtClean="0">
                <a:latin typeface="+mj-ea"/>
                <a:ea typeface="+mj-ea"/>
              </a:rPr>
              <a:t>6.8</a:t>
            </a:r>
            <a:endParaRPr lang="ja-JP" altLang="ja-JP" sz="2800" dirty="0" smtClean="0">
              <a:latin typeface="+mj-ea"/>
              <a:ea typeface="+mj-ea"/>
            </a:endParaRPr>
          </a:p>
          <a:p>
            <a:r>
              <a:rPr lang="ja-JP" altLang="ja-JP" sz="2800" dirty="0" smtClean="0">
                <a:latin typeface="+mj-ea"/>
                <a:ea typeface="+mj-ea"/>
              </a:rPr>
              <a:t>　⇒民間消費が一番安定的、</a:t>
            </a:r>
            <a:r>
              <a:rPr lang="en-US" altLang="ja-JP" sz="2800" dirty="0" smtClean="0">
                <a:latin typeface="+mj-ea"/>
                <a:ea typeface="+mj-ea"/>
              </a:rPr>
              <a:t>GDP</a:t>
            </a:r>
            <a:r>
              <a:rPr lang="ja-JP" altLang="ja-JP" sz="2800" dirty="0" smtClean="0">
                <a:latin typeface="+mj-ea"/>
                <a:ea typeface="+mj-ea"/>
              </a:rPr>
              <a:t>がその倍、民間設備投資は</a:t>
            </a:r>
            <a:endParaRPr lang="en-US" altLang="ja-JP" sz="2800" dirty="0" smtClean="0">
              <a:latin typeface="+mj-ea"/>
              <a:ea typeface="+mj-ea"/>
            </a:endParaRPr>
          </a:p>
          <a:p>
            <a:r>
              <a:rPr lang="ja-JP" altLang="ja-JP" sz="2800" dirty="0" smtClean="0">
                <a:latin typeface="+mj-ea"/>
                <a:ea typeface="+mj-ea"/>
              </a:rPr>
              <a:t>その</a:t>
            </a:r>
            <a:r>
              <a:rPr lang="en-US" altLang="ja-JP" sz="2800" dirty="0" smtClean="0">
                <a:latin typeface="+mj-ea"/>
                <a:ea typeface="+mj-ea"/>
              </a:rPr>
              <a:t>5</a:t>
            </a:r>
            <a:r>
              <a:rPr lang="ja-JP" altLang="ja-JP" sz="2800" dirty="0" smtClean="0">
                <a:latin typeface="+mj-ea"/>
                <a:ea typeface="+mj-ea"/>
              </a:rPr>
              <a:t>倍⇒</a:t>
            </a:r>
            <a:r>
              <a:rPr lang="en-US" altLang="ja-JP" sz="2800" dirty="0" smtClean="0">
                <a:latin typeface="+mj-ea"/>
                <a:ea typeface="+mj-ea"/>
              </a:rPr>
              <a:t>GDP</a:t>
            </a:r>
            <a:r>
              <a:rPr lang="ja-JP" altLang="ja-JP" sz="2800" dirty="0" smtClean="0">
                <a:latin typeface="+mj-ea"/>
                <a:ea typeface="+mj-ea"/>
              </a:rPr>
              <a:t>成長率の上下運動で示される景気変動に対し、</a:t>
            </a:r>
            <a:endParaRPr lang="en-US" altLang="ja-JP" sz="2800" dirty="0" smtClean="0">
              <a:latin typeface="+mj-ea"/>
              <a:ea typeface="+mj-ea"/>
            </a:endParaRPr>
          </a:p>
          <a:p>
            <a:r>
              <a:rPr lang="ja-JP" altLang="ja-JP" sz="2800" dirty="0" smtClean="0">
                <a:latin typeface="+mj-ea"/>
                <a:ea typeface="+mj-ea"/>
              </a:rPr>
              <a:t>民間設備投資が非常に大きな変動要因として景気変動を牽引</a:t>
            </a:r>
            <a:endParaRPr lang="en-US" altLang="ja-JP" sz="2800" dirty="0" smtClean="0">
              <a:latin typeface="+mj-ea"/>
              <a:ea typeface="+mj-ea"/>
            </a:endParaRPr>
          </a:p>
          <a:p>
            <a:r>
              <a:rPr lang="ja-JP" altLang="ja-JP" sz="2800" dirty="0" smtClean="0">
                <a:latin typeface="+mj-ea"/>
                <a:ea typeface="+mj-ea"/>
              </a:rPr>
              <a:t>する一方、民間消費はむしろその安定化要因</a:t>
            </a:r>
          </a:p>
          <a:p>
            <a:r>
              <a:rPr lang="ja-JP" altLang="ja-JP" sz="2800" dirty="0" smtClean="0">
                <a:latin typeface="+mj-ea"/>
                <a:ea typeface="+mj-ea"/>
              </a:rPr>
              <a:t>　リーマン・ショック後の世界同時不況で</a:t>
            </a:r>
            <a:r>
              <a:rPr lang="en-US" altLang="ja-JP" sz="2800" dirty="0" smtClean="0">
                <a:latin typeface="+mj-ea"/>
                <a:ea typeface="+mj-ea"/>
              </a:rPr>
              <a:t>2009</a:t>
            </a:r>
            <a:r>
              <a:rPr lang="ja-JP" altLang="ja-JP" sz="2800" dirty="0" smtClean="0">
                <a:latin typeface="+mj-ea"/>
                <a:ea typeface="+mj-ea"/>
              </a:rPr>
              <a:t>年、名目</a:t>
            </a:r>
            <a:r>
              <a:rPr lang="en-US" altLang="ja-JP" sz="2800" dirty="0" smtClean="0">
                <a:latin typeface="+mj-ea"/>
                <a:ea typeface="+mj-ea"/>
              </a:rPr>
              <a:t>GDP</a:t>
            </a:r>
            <a:r>
              <a:rPr lang="ja-JP" altLang="ja-JP" sz="2800" dirty="0" smtClean="0">
                <a:latin typeface="+mj-ea"/>
                <a:ea typeface="+mj-ea"/>
              </a:rPr>
              <a:t>は</a:t>
            </a:r>
            <a:endParaRPr lang="en-US" altLang="ja-JP" sz="2800" dirty="0" smtClean="0">
              <a:latin typeface="+mj-ea"/>
              <a:ea typeface="+mj-ea"/>
            </a:endParaRPr>
          </a:p>
          <a:p>
            <a:r>
              <a:rPr lang="ja-JP" altLang="ja-JP" sz="2800" dirty="0" smtClean="0">
                <a:latin typeface="+mj-ea"/>
                <a:ea typeface="+mj-ea"/>
              </a:rPr>
              <a:t>戦後最悪のマイナス</a:t>
            </a:r>
            <a:r>
              <a:rPr lang="en-US" altLang="ja-JP" sz="2800" dirty="0" smtClean="0">
                <a:latin typeface="+mj-ea"/>
                <a:ea typeface="+mj-ea"/>
              </a:rPr>
              <a:t>6.4</a:t>
            </a:r>
            <a:r>
              <a:rPr lang="ja-JP" altLang="ja-JP" sz="2800" dirty="0" smtClean="0">
                <a:latin typeface="+mj-ea"/>
                <a:ea typeface="+mj-ea"/>
              </a:rPr>
              <a:t>％の成長率、戦後最悪のマイナス</a:t>
            </a:r>
            <a:r>
              <a:rPr lang="en-US" altLang="ja-JP" sz="2800" dirty="0" smtClean="0">
                <a:latin typeface="+mj-ea"/>
                <a:ea typeface="+mj-ea"/>
              </a:rPr>
              <a:t>19.7</a:t>
            </a:r>
          </a:p>
          <a:p>
            <a:r>
              <a:rPr lang="ja-JP" altLang="ja-JP" sz="2800" dirty="0" smtClean="0">
                <a:latin typeface="+mj-ea"/>
                <a:ea typeface="+mj-ea"/>
              </a:rPr>
              <a:t>％の成長であった民間設備投資の落ち込みが非常に大きく影</a:t>
            </a:r>
            <a:endParaRPr lang="en-US" altLang="ja-JP" sz="2800" dirty="0" smtClean="0">
              <a:latin typeface="+mj-ea"/>
              <a:ea typeface="+mj-ea"/>
            </a:endParaRPr>
          </a:p>
          <a:p>
            <a:r>
              <a:rPr lang="ja-JP" altLang="ja-JP" sz="2800" dirty="0" smtClean="0">
                <a:latin typeface="+mj-ea"/>
                <a:ea typeface="+mj-ea"/>
              </a:rPr>
              <a:t>響。民間消費はマイナス</a:t>
            </a:r>
            <a:r>
              <a:rPr lang="en-US" altLang="ja-JP" sz="2800" dirty="0" smtClean="0">
                <a:latin typeface="+mj-ea"/>
                <a:ea typeface="+mj-ea"/>
              </a:rPr>
              <a:t>3.2</a:t>
            </a:r>
            <a:r>
              <a:rPr lang="ja-JP" altLang="ja-JP" sz="2800" dirty="0" smtClean="0">
                <a:latin typeface="+mj-ea"/>
                <a:ea typeface="+mj-ea"/>
              </a:rPr>
              <a:t>％の成長で、むしろ安定化の作用。</a:t>
            </a:r>
          </a:p>
          <a:p>
            <a:pPr algn="just">
              <a:buNone/>
            </a:pPr>
            <a:endParaRPr lang="ja-JP" altLang="en-US" sz="2700" dirty="0" smtClean="0">
              <a:latin typeface="+mj-ea"/>
              <a:ea typeface="+mj-ea"/>
            </a:endParaRPr>
          </a:p>
        </p:txBody>
      </p:sp>
      <p:graphicFrame>
        <p:nvGraphicFramePr>
          <p:cNvPr id="5" name="グラフ 4"/>
          <p:cNvGraphicFramePr/>
          <p:nvPr/>
        </p:nvGraphicFramePr>
        <p:xfrm>
          <a:off x="5508104" y="3573016"/>
          <a:ext cx="3635896" cy="31683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7504" y="1"/>
            <a:ext cx="8784976" cy="548680"/>
          </a:xfrm>
        </p:spPr>
        <p:txBody>
          <a:bodyPr>
            <a:noAutofit/>
          </a:bodyPr>
          <a:lstStyle/>
          <a:p>
            <a:r>
              <a:rPr lang="ja-JP" altLang="ja-JP" sz="1600" b="1" dirty="0" smtClean="0"/>
              <a:t>３</a:t>
            </a:r>
            <a:r>
              <a:rPr lang="ja-JP" altLang="ja-JP" sz="1600" b="1" dirty="0" smtClean="0"/>
              <a:t>．</a:t>
            </a:r>
            <a:r>
              <a:rPr lang="en-US" altLang="ja-JP" sz="1600" b="1" dirty="0" smtClean="0"/>
              <a:t>Determination </a:t>
            </a:r>
            <a:r>
              <a:rPr lang="en-US" altLang="ja-JP" sz="1600" b="1" dirty="0" smtClean="0"/>
              <a:t>of Optimum Level of Capital in 1 Period </a:t>
            </a:r>
            <a:r>
              <a:rPr lang="en-US" altLang="ja-JP" sz="1600" b="1" dirty="0" smtClean="0"/>
              <a:t>Model</a:t>
            </a:r>
            <a:br>
              <a:rPr lang="en-US" altLang="ja-JP" sz="1600" b="1" dirty="0" smtClean="0"/>
            </a:br>
            <a:r>
              <a:rPr lang="en-US" altLang="ja-JP" sz="1600" b="1" dirty="0" smtClean="0"/>
              <a:t>1</a:t>
            </a:r>
            <a:r>
              <a:rPr lang="ja-JP" altLang="ja-JP" sz="1600" b="1" dirty="0" smtClean="0"/>
              <a:t>期間モデルによる資本の最適水準の決定</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548680"/>
            <a:ext cx="9144000" cy="6192688"/>
          </a:xfrm>
        </p:spPr>
        <p:txBody>
          <a:bodyPr>
            <a:normAutofit lnSpcReduction="10000"/>
          </a:bodyPr>
          <a:lstStyle/>
          <a:p>
            <a:pPr>
              <a:buNone/>
            </a:pPr>
            <a:r>
              <a:rPr lang="en-US" altLang="ja-JP" sz="1800" b="1" dirty="0" smtClean="0"/>
              <a:t>Macro </a:t>
            </a:r>
            <a:r>
              <a:rPr lang="en-US" altLang="ja-JP" sz="1800" b="1" dirty="0" smtClean="0"/>
              <a:t>production function </a:t>
            </a:r>
            <a:r>
              <a:rPr lang="en-US" altLang="ja-JP" sz="1800" dirty="0" smtClean="0"/>
              <a:t>= a function F to input labor L and capital K as production factors and to produce output Y.  Depicted by a production curve in geometry.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L</a:t>
            </a:r>
            <a:r>
              <a:rPr lang="en-US" altLang="ja-JP" sz="1800" dirty="0" smtClean="0"/>
              <a:t>, </a:t>
            </a:r>
            <a:r>
              <a:rPr lang="en-US" altLang="ja-JP" sz="1800" i="1" dirty="0" smtClean="0"/>
              <a:t>K</a:t>
            </a:r>
            <a:r>
              <a:rPr lang="en-US" altLang="ja-JP" sz="1800" dirty="0" smtClean="0"/>
              <a:t>)</a:t>
            </a:r>
          </a:p>
          <a:p>
            <a:pPr>
              <a:buNone/>
            </a:pPr>
            <a:r>
              <a:rPr lang="en-US" altLang="ja-JP" sz="1800" b="1" dirty="0" smtClean="0"/>
              <a:t>Marginal productivity of capital, marginal rate of return on capital </a:t>
            </a:r>
            <a:r>
              <a:rPr lang="en-US" altLang="ja-JP" sz="1800" dirty="0" smtClean="0"/>
              <a:t>= a ratio of increased product </a:t>
            </a:r>
            <a:r>
              <a:rPr lang="en-US" altLang="ja-JP" sz="1800" i="1" dirty="0" smtClean="0"/>
              <a:t>ΔY </a:t>
            </a:r>
            <a:r>
              <a:rPr lang="en-US" altLang="ja-JP" sz="1800" dirty="0" smtClean="0"/>
              <a:t>against increased capital </a:t>
            </a:r>
            <a:r>
              <a:rPr lang="en-US" altLang="ja-JP" sz="1800" i="1" dirty="0" smtClean="0"/>
              <a:t>ΔK </a:t>
            </a:r>
            <a:r>
              <a:rPr lang="en-US" altLang="ja-JP" sz="1800" dirty="0" smtClean="0"/>
              <a:t>when labor is maintained constant. </a:t>
            </a:r>
            <a:r>
              <a:rPr lang="en-US" altLang="ja-JP" sz="1800" b="1" i="1" dirty="0" smtClean="0"/>
              <a:t>ΔY</a:t>
            </a:r>
            <a:r>
              <a:rPr lang="ja-JP" altLang="ja-JP" sz="1800" b="1" dirty="0" smtClean="0"/>
              <a:t>／</a:t>
            </a:r>
            <a:r>
              <a:rPr lang="en-US" altLang="ja-JP" sz="1800" b="1" i="1" dirty="0" smtClean="0"/>
              <a:t>ΔK</a:t>
            </a:r>
            <a:endParaRPr lang="en-US" altLang="ja-JP" sz="1800" b="1" dirty="0" smtClean="0"/>
          </a:p>
          <a:p>
            <a:pPr>
              <a:buNone/>
            </a:pPr>
            <a:r>
              <a:rPr lang="en-US" altLang="ja-JP" sz="1800" dirty="0" smtClean="0"/>
              <a:t>If Δ is brought infinitely close to zero, it is </a:t>
            </a:r>
            <a:r>
              <a:rPr lang="en-US" altLang="ja-JP" sz="1800" b="1" i="1" dirty="0" err="1" smtClean="0"/>
              <a:t>dY</a:t>
            </a:r>
            <a:r>
              <a:rPr lang="ja-JP" altLang="ja-JP" sz="1800" b="1" dirty="0" smtClean="0"/>
              <a:t>／</a:t>
            </a:r>
            <a:r>
              <a:rPr lang="en-US" altLang="ja-JP" sz="1800" b="1" i="1" dirty="0" err="1" smtClean="0"/>
              <a:t>dK</a:t>
            </a:r>
            <a:r>
              <a:rPr lang="en-US" altLang="ja-JP" sz="1800" dirty="0" err="1" smtClean="0"/>
              <a:t>.</a:t>
            </a:r>
            <a:endParaRPr lang="en-US" altLang="ja-JP" sz="1800" dirty="0" smtClean="0"/>
          </a:p>
          <a:p>
            <a:pPr>
              <a:buNone/>
            </a:pPr>
            <a:r>
              <a:rPr lang="en-US" altLang="ja-JP" sz="1800" dirty="0" smtClean="0"/>
              <a:t>Leave the labor L constant, differentiate a production function partially with respect to K</a:t>
            </a:r>
            <a:br>
              <a:rPr lang="en-US" altLang="ja-JP" sz="1800" dirty="0" smtClean="0"/>
            </a:br>
            <a:r>
              <a:rPr lang="en-US" altLang="ja-JP" sz="1800" b="1" dirty="0" smtClean="0"/>
              <a:t>Partial derivative </a:t>
            </a:r>
            <a:r>
              <a:rPr lang="en-US" altLang="ja-JP" sz="1800" dirty="0" smtClean="0"/>
              <a:t>⇒ ∂</a:t>
            </a:r>
            <a:r>
              <a:rPr lang="en-US" altLang="ja-JP" sz="1800" i="1" dirty="0" smtClean="0"/>
              <a:t>Y</a:t>
            </a:r>
            <a:r>
              <a:rPr lang="ja-JP" altLang="ja-JP" sz="1800" dirty="0" smtClean="0"/>
              <a:t>／</a:t>
            </a:r>
            <a:r>
              <a:rPr lang="en-US" altLang="ja-JP" sz="1800" dirty="0" smtClean="0"/>
              <a:t>∂</a:t>
            </a:r>
            <a:r>
              <a:rPr lang="en-US" altLang="ja-JP" sz="1800" i="1" dirty="0" smtClean="0"/>
              <a:t>K</a:t>
            </a:r>
            <a:r>
              <a:rPr lang="ja-JP" altLang="ja-JP" sz="1800" dirty="0" smtClean="0"/>
              <a:t>＝</a:t>
            </a:r>
            <a:r>
              <a:rPr lang="en-US" altLang="ja-JP" sz="1800" dirty="0" smtClean="0"/>
              <a:t>∂</a:t>
            </a:r>
            <a:r>
              <a:rPr lang="en-US" altLang="ja-JP" sz="1800" i="1" dirty="0" smtClean="0"/>
              <a:t>F</a:t>
            </a:r>
            <a:r>
              <a:rPr lang="en-US" altLang="ja-JP" sz="1800" dirty="0" smtClean="0"/>
              <a:t>(</a:t>
            </a:r>
            <a:r>
              <a:rPr lang="en-US" altLang="ja-JP" sz="1800" i="1" dirty="0" smtClean="0"/>
              <a:t>L</a:t>
            </a:r>
            <a:r>
              <a:rPr lang="en-US" altLang="ja-JP" sz="1800" dirty="0" smtClean="0"/>
              <a:t>, </a:t>
            </a:r>
            <a:r>
              <a:rPr lang="en-US" altLang="ja-JP" sz="1800" i="1" dirty="0" smtClean="0"/>
              <a:t>K</a:t>
            </a:r>
            <a:r>
              <a:rPr lang="en-US" altLang="ja-JP" sz="1800" dirty="0" smtClean="0"/>
              <a:t>)</a:t>
            </a:r>
            <a:r>
              <a:rPr lang="ja-JP" altLang="ja-JP" sz="1800" dirty="0" smtClean="0"/>
              <a:t>／</a:t>
            </a:r>
            <a:r>
              <a:rPr lang="en-US" altLang="ja-JP" sz="1800" i="1" dirty="0" smtClean="0"/>
              <a:t>∂K</a:t>
            </a:r>
            <a:r>
              <a:rPr lang="ja-JP" altLang="ja-JP" sz="1800" dirty="0" smtClean="0"/>
              <a:t>＝</a:t>
            </a:r>
            <a:r>
              <a:rPr lang="en-US" altLang="ja-JP" sz="1800" i="1" dirty="0" smtClean="0"/>
              <a:t>F</a:t>
            </a:r>
            <a:r>
              <a:rPr lang="en-US" altLang="ja-JP" sz="1800" i="1" baseline="-25000" dirty="0" smtClean="0"/>
              <a:t>K </a:t>
            </a:r>
            <a:endParaRPr lang="en-US" altLang="ja-JP" sz="1800" dirty="0" smtClean="0"/>
          </a:p>
          <a:p>
            <a:pPr>
              <a:buNone/>
            </a:pPr>
            <a:r>
              <a:rPr lang="en-US" altLang="ja-JP" sz="1800" b="1" dirty="0" smtClean="0"/>
              <a:t>Marginal product (or productivity) of capital </a:t>
            </a:r>
            <a:r>
              <a:rPr lang="en-US" altLang="ja-JP" sz="1800" b="1" i="1" dirty="0" smtClean="0"/>
              <a:t>F</a:t>
            </a:r>
            <a:r>
              <a:rPr lang="en-US" altLang="ja-JP" sz="1800" b="1" i="1" baseline="-25000" dirty="0" smtClean="0"/>
              <a:t>K</a:t>
            </a:r>
            <a:r>
              <a:rPr lang="en-US" altLang="ja-JP" sz="1800" b="1" dirty="0" smtClean="0"/>
              <a:t> </a:t>
            </a:r>
            <a:r>
              <a:rPr lang="en-US" altLang="ja-JP" sz="1800" dirty="0" smtClean="0"/>
              <a:t>is the </a:t>
            </a:r>
            <a:r>
              <a:rPr lang="en-US" altLang="ja-JP" sz="1800" b="1" dirty="0" smtClean="0"/>
              <a:t>tangent slope </a:t>
            </a:r>
            <a:r>
              <a:rPr lang="en-US" altLang="ja-JP" sz="1800" dirty="0" smtClean="0"/>
              <a:t>of the production curve in geometry</a:t>
            </a:r>
            <a:r>
              <a:rPr lang="en-US" altLang="ja-JP" sz="1800" dirty="0" smtClean="0"/>
              <a:t>.</a:t>
            </a:r>
          </a:p>
          <a:p>
            <a:r>
              <a:rPr lang="ja-JP" altLang="ja-JP" sz="1500" dirty="0" smtClean="0">
                <a:latin typeface="+mj-ea"/>
                <a:ea typeface="+mj-ea"/>
              </a:rPr>
              <a:t>マクロの</a:t>
            </a:r>
            <a:r>
              <a:rPr lang="ja-JP" altLang="ja-JP" sz="1500" b="1" dirty="0" smtClean="0">
                <a:latin typeface="+mj-ea"/>
                <a:ea typeface="+mj-ea"/>
              </a:rPr>
              <a:t>生産関数</a:t>
            </a:r>
            <a:r>
              <a:rPr lang="ja-JP" altLang="ja-JP" sz="1500" dirty="0" smtClean="0">
                <a:latin typeface="+mj-ea"/>
                <a:ea typeface="+mj-ea"/>
              </a:rPr>
              <a:t>（</a:t>
            </a:r>
            <a:r>
              <a:rPr lang="en-US" altLang="ja-JP" sz="1500" dirty="0" smtClean="0">
                <a:latin typeface="+mj-ea"/>
                <a:ea typeface="+mj-ea"/>
              </a:rPr>
              <a:t>production function</a:t>
            </a:r>
            <a:r>
              <a:rPr lang="ja-JP" altLang="ja-JP" sz="1500" dirty="0" smtClean="0">
                <a:latin typeface="+mj-ea"/>
                <a:ea typeface="+mj-ea"/>
              </a:rPr>
              <a:t>）＝生産要素として労働</a:t>
            </a:r>
            <a:r>
              <a:rPr lang="en-US" altLang="ja-JP" sz="1500" i="1" dirty="0" smtClean="0">
                <a:latin typeface="+mj-ea"/>
                <a:ea typeface="+mj-ea"/>
              </a:rPr>
              <a:t>L</a:t>
            </a:r>
            <a:r>
              <a:rPr lang="ja-JP" altLang="ja-JP" sz="1500" dirty="0" err="1" smtClean="0">
                <a:latin typeface="+mj-ea"/>
                <a:ea typeface="+mj-ea"/>
              </a:rPr>
              <a:t>と資</a:t>
            </a:r>
            <a:r>
              <a:rPr lang="ja-JP" altLang="ja-JP" sz="1500" dirty="0" smtClean="0">
                <a:latin typeface="+mj-ea"/>
                <a:ea typeface="+mj-ea"/>
              </a:rPr>
              <a:t>本</a:t>
            </a:r>
            <a:r>
              <a:rPr lang="en-US" altLang="ja-JP" sz="1500" i="1" dirty="0" smtClean="0">
                <a:latin typeface="+mj-ea"/>
                <a:ea typeface="+mj-ea"/>
              </a:rPr>
              <a:t>K</a:t>
            </a:r>
            <a:r>
              <a:rPr lang="ja-JP" altLang="ja-JP" sz="1500" dirty="0" smtClean="0">
                <a:latin typeface="+mj-ea"/>
                <a:ea typeface="+mj-ea"/>
              </a:rPr>
              <a:t>を投入し、生産物</a:t>
            </a:r>
            <a:r>
              <a:rPr lang="en-US" altLang="ja-JP" sz="1500" i="1" dirty="0" smtClean="0">
                <a:latin typeface="+mj-ea"/>
                <a:ea typeface="+mj-ea"/>
              </a:rPr>
              <a:t>Y</a:t>
            </a:r>
            <a:r>
              <a:rPr lang="ja-JP" altLang="ja-JP" sz="1500" dirty="0" smtClean="0">
                <a:latin typeface="+mj-ea"/>
                <a:ea typeface="+mj-ea"/>
              </a:rPr>
              <a:t>を生産する次の関係</a:t>
            </a:r>
            <a:r>
              <a:rPr lang="en-US" altLang="ja-JP" sz="1500" i="1" dirty="0" smtClean="0">
                <a:latin typeface="+mj-ea"/>
                <a:ea typeface="+mj-ea"/>
              </a:rPr>
              <a:t>F</a:t>
            </a:r>
            <a:r>
              <a:rPr lang="en-US" altLang="ja-JP" sz="1500" dirty="0" smtClean="0">
                <a:latin typeface="+mj-ea"/>
                <a:ea typeface="+mj-ea"/>
              </a:rPr>
              <a:t>.   </a:t>
            </a:r>
            <a:r>
              <a:rPr lang="ja-JP" altLang="ja-JP" sz="1500" dirty="0" smtClean="0">
                <a:latin typeface="+mj-ea"/>
                <a:ea typeface="+mj-ea"/>
              </a:rPr>
              <a:t>幾何では生産曲線。　</a:t>
            </a:r>
            <a:r>
              <a:rPr lang="en-US" altLang="ja-JP" sz="1500" i="1" dirty="0" smtClean="0">
                <a:latin typeface="+mj-ea"/>
                <a:ea typeface="+mj-ea"/>
              </a:rPr>
              <a:t>Y</a:t>
            </a:r>
            <a:r>
              <a:rPr lang="ja-JP" altLang="ja-JP" sz="1500" dirty="0" smtClean="0">
                <a:latin typeface="+mj-ea"/>
                <a:ea typeface="+mj-ea"/>
              </a:rPr>
              <a:t>＝</a:t>
            </a:r>
            <a:r>
              <a:rPr lang="en-US" altLang="ja-JP" sz="1500" i="1" dirty="0" smtClean="0">
                <a:latin typeface="+mj-ea"/>
                <a:ea typeface="+mj-ea"/>
              </a:rPr>
              <a:t>F</a:t>
            </a:r>
            <a:r>
              <a:rPr lang="en-US" altLang="ja-JP" sz="1500" dirty="0" smtClean="0">
                <a:latin typeface="+mj-ea"/>
                <a:ea typeface="+mj-ea"/>
              </a:rPr>
              <a:t>(</a:t>
            </a:r>
            <a:r>
              <a:rPr lang="en-US" altLang="ja-JP" sz="1500" i="1" dirty="0" smtClean="0">
                <a:latin typeface="+mj-ea"/>
                <a:ea typeface="+mj-ea"/>
              </a:rPr>
              <a:t>L</a:t>
            </a:r>
            <a:r>
              <a:rPr lang="en-US" altLang="ja-JP" sz="1500" dirty="0" smtClean="0">
                <a:latin typeface="+mj-ea"/>
                <a:ea typeface="+mj-ea"/>
              </a:rPr>
              <a:t>, </a:t>
            </a:r>
            <a:r>
              <a:rPr lang="en-US" altLang="ja-JP" sz="1500" i="1" dirty="0" smtClean="0">
                <a:latin typeface="+mj-ea"/>
                <a:ea typeface="+mj-ea"/>
              </a:rPr>
              <a:t>K</a:t>
            </a:r>
            <a:r>
              <a:rPr lang="en-US" altLang="ja-JP" sz="1500" dirty="0" smtClean="0">
                <a:latin typeface="+mj-ea"/>
                <a:ea typeface="+mj-ea"/>
              </a:rPr>
              <a:t>)</a:t>
            </a:r>
          </a:p>
          <a:p>
            <a:r>
              <a:rPr lang="ja-JP" altLang="ja-JP" sz="1500" b="1" dirty="0" smtClean="0">
                <a:latin typeface="+mj-ea"/>
                <a:ea typeface="+mj-ea"/>
              </a:rPr>
              <a:t>資本の限界生産力</a:t>
            </a:r>
            <a:r>
              <a:rPr lang="ja-JP" altLang="ja-JP" sz="1500" dirty="0" smtClean="0">
                <a:latin typeface="+mj-ea"/>
                <a:ea typeface="+mj-ea"/>
              </a:rPr>
              <a:t>（</a:t>
            </a:r>
            <a:r>
              <a:rPr lang="en-US" altLang="ja-JP" sz="1500" dirty="0" smtClean="0">
                <a:latin typeface="+mj-ea"/>
                <a:ea typeface="+mj-ea"/>
              </a:rPr>
              <a:t>marginal productivity of capital</a:t>
            </a:r>
            <a:r>
              <a:rPr lang="ja-JP" altLang="ja-JP" sz="1500" dirty="0" smtClean="0">
                <a:latin typeface="+mj-ea"/>
                <a:ea typeface="+mj-ea"/>
              </a:rPr>
              <a:t>）、</a:t>
            </a:r>
            <a:r>
              <a:rPr lang="ja-JP" altLang="ja-JP" sz="1500" b="1" dirty="0" smtClean="0">
                <a:latin typeface="+mj-ea"/>
                <a:ea typeface="+mj-ea"/>
              </a:rPr>
              <a:t>資本の限界収益率</a:t>
            </a:r>
            <a:r>
              <a:rPr lang="ja-JP" altLang="ja-JP" sz="1500" dirty="0" smtClean="0">
                <a:latin typeface="+mj-ea"/>
                <a:ea typeface="+mj-ea"/>
              </a:rPr>
              <a:t>（</a:t>
            </a:r>
            <a:r>
              <a:rPr lang="en-US" altLang="ja-JP" sz="1500" dirty="0" smtClean="0">
                <a:latin typeface="+mj-ea"/>
                <a:ea typeface="+mj-ea"/>
              </a:rPr>
              <a:t>marginal rate of return on capital</a:t>
            </a:r>
            <a:r>
              <a:rPr lang="ja-JP" altLang="ja-JP" sz="1500" dirty="0" smtClean="0">
                <a:latin typeface="+mj-ea"/>
                <a:ea typeface="+mj-ea"/>
              </a:rPr>
              <a:t>）＝労働を一定のまま、資本を</a:t>
            </a:r>
            <a:r>
              <a:rPr lang="en-US" altLang="ja-JP" sz="1500" dirty="0" smtClean="0">
                <a:latin typeface="+mj-ea"/>
                <a:ea typeface="+mj-ea"/>
              </a:rPr>
              <a:t>1</a:t>
            </a:r>
            <a:r>
              <a:rPr lang="ja-JP" altLang="ja-JP" sz="1500" dirty="0" smtClean="0">
                <a:latin typeface="+mj-ea"/>
                <a:ea typeface="+mj-ea"/>
              </a:rPr>
              <a:t>単位</a:t>
            </a:r>
            <a:r>
              <a:rPr lang="en-US" altLang="ja-JP" sz="1500" i="1" dirty="0" smtClean="0">
                <a:latin typeface="+mj-ea"/>
                <a:ea typeface="+mj-ea"/>
              </a:rPr>
              <a:t>ΔK</a:t>
            </a:r>
            <a:r>
              <a:rPr lang="ja-JP" altLang="ja-JP" sz="1500" dirty="0" smtClean="0">
                <a:latin typeface="+mj-ea"/>
                <a:ea typeface="+mj-ea"/>
              </a:rPr>
              <a:t>増加すると、生産能力が増えるから生産物も何単位</a:t>
            </a:r>
            <a:r>
              <a:rPr lang="en-US" altLang="ja-JP" sz="1500" i="1" dirty="0" smtClean="0">
                <a:latin typeface="+mj-ea"/>
                <a:ea typeface="+mj-ea"/>
              </a:rPr>
              <a:t>ΔY</a:t>
            </a:r>
            <a:r>
              <a:rPr lang="ja-JP" altLang="ja-JP" sz="1500" dirty="0" smtClean="0">
                <a:latin typeface="+mj-ea"/>
                <a:ea typeface="+mj-ea"/>
              </a:rPr>
              <a:t>か増える比率</a:t>
            </a:r>
            <a:r>
              <a:rPr lang="en-US" altLang="ja-JP" sz="1500" dirty="0" smtClean="0">
                <a:latin typeface="+mj-ea"/>
                <a:ea typeface="+mj-ea"/>
              </a:rPr>
              <a:t>= </a:t>
            </a:r>
            <a:r>
              <a:rPr lang="en-US" altLang="ja-JP" sz="1500" i="1" dirty="0" smtClean="0">
                <a:latin typeface="+mj-ea"/>
                <a:ea typeface="+mj-ea"/>
              </a:rPr>
              <a:t>ΔY</a:t>
            </a:r>
            <a:r>
              <a:rPr lang="ja-JP" altLang="ja-JP" sz="1500" dirty="0" smtClean="0">
                <a:latin typeface="+mj-ea"/>
                <a:ea typeface="+mj-ea"/>
              </a:rPr>
              <a:t>／</a:t>
            </a:r>
            <a:r>
              <a:rPr lang="en-US" altLang="ja-JP" sz="1500" i="1" dirty="0" smtClean="0">
                <a:latin typeface="+mj-ea"/>
                <a:ea typeface="+mj-ea"/>
              </a:rPr>
              <a:t>ΔK</a:t>
            </a:r>
            <a:endParaRPr lang="ja-JP" altLang="ja-JP" sz="1500" dirty="0" smtClean="0">
              <a:latin typeface="+mj-ea"/>
              <a:ea typeface="+mj-ea"/>
            </a:endParaRPr>
          </a:p>
          <a:p>
            <a:r>
              <a:rPr lang="en-US" altLang="ja-JP" sz="1500" i="1" dirty="0" smtClean="0">
                <a:latin typeface="+mj-ea"/>
                <a:ea typeface="+mj-ea"/>
              </a:rPr>
              <a:t>Δ</a:t>
            </a:r>
            <a:r>
              <a:rPr lang="ja-JP" altLang="ja-JP" sz="1500" dirty="0" smtClean="0">
                <a:latin typeface="+mj-ea"/>
                <a:ea typeface="+mj-ea"/>
              </a:rPr>
              <a:t>を微小に近づければ、それは</a:t>
            </a:r>
            <a:r>
              <a:rPr lang="en-US" altLang="ja-JP" sz="1500" i="1" dirty="0" err="1" smtClean="0">
                <a:latin typeface="+mj-ea"/>
                <a:ea typeface="+mj-ea"/>
              </a:rPr>
              <a:t>dY</a:t>
            </a:r>
            <a:r>
              <a:rPr lang="ja-JP" altLang="ja-JP" sz="1500" dirty="0" smtClean="0">
                <a:latin typeface="+mj-ea"/>
                <a:ea typeface="+mj-ea"/>
              </a:rPr>
              <a:t>／</a:t>
            </a:r>
            <a:r>
              <a:rPr lang="en-US" altLang="ja-JP" sz="1500" i="1" dirty="0" err="1" smtClean="0">
                <a:latin typeface="+mj-ea"/>
                <a:ea typeface="+mj-ea"/>
              </a:rPr>
              <a:t>dK</a:t>
            </a:r>
            <a:endParaRPr lang="ja-JP" altLang="ja-JP" sz="1500" dirty="0" smtClean="0">
              <a:latin typeface="+mj-ea"/>
              <a:ea typeface="+mj-ea"/>
            </a:endParaRPr>
          </a:p>
          <a:p>
            <a:r>
              <a:rPr lang="ja-JP" altLang="ja-JP" sz="1500" dirty="0" smtClean="0">
                <a:latin typeface="+mj-ea"/>
                <a:ea typeface="+mj-ea"/>
              </a:rPr>
              <a:t>労働</a:t>
            </a:r>
            <a:r>
              <a:rPr lang="en-US" altLang="ja-JP" sz="1500" i="1" dirty="0" smtClean="0">
                <a:latin typeface="+mj-ea"/>
                <a:ea typeface="+mj-ea"/>
              </a:rPr>
              <a:t>L</a:t>
            </a:r>
            <a:r>
              <a:rPr lang="ja-JP" altLang="ja-JP" sz="1500" dirty="0" smtClean="0">
                <a:latin typeface="+mj-ea"/>
                <a:ea typeface="+mj-ea"/>
              </a:rPr>
              <a:t>を一定のまま、生産関数を</a:t>
            </a:r>
            <a:r>
              <a:rPr lang="en-US" altLang="ja-JP" sz="1500" i="1" dirty="0" smtClean="0">
                <a:latin typeface="+mj-ea"/>
                <a:ea typeface="+mj-ea"/>
              </a:rPr>
              <a:t>K</a:t>
            </a:r>
            <a:r>
              <a:rPr lang="ja-JP" altLang="ja-JP" sz="1500" dirty="0" smtClean="0">
                <a:latin typeface="+mj-ea"/>
                <a:ea typeface="+mj-ea"/>
              </a:rPr>
              <a:t>に関して</a:t>
            </a:r>
            <a:endParaRPr lang="en-US" altLang="ja-JP" sz="1500" dirty="0" smtClean="0">
              <a:latin typeface="+mj-ea"/>
              <a:ea typeface="+mj-ea"/>
            </a:endParaRPr>
          </a:p>
          <a:p>
            <a:r>
              <a:rPr lang="ja-JP" altLang="ja-JP" sz="1500" dirty="0" smtClean="0">
                <a:latin typeface="+mj-ea"/>
                <a:ea typeface="+mj-ea"/>
              </a:rPr>
              <a:t>偏微分</a:t>
            </a:r>
            <a:r>
              <a:rPr lang="ja-JP" altLang="en-US" sz="1500" dirty="0" smtClean="0">
                <a:latin typeface="+mj-ea"/>
                <a:ea typeface="+mj-ea"/>
              </a:rPr>
              <a:t>⇒</a:t>
            </a:r>
            <a:r>
              <a:rPr lang="en-US" altLang="ja-JP" sz="1500" dirty="0" smtClean="0">
                <a:latin typeface="+mj-ea"/>
                <a:ea typeface="+mj-ea"/>
              </a:rPr>
              <a:t>∂</a:t>
            </a:r>
            <a:r>
              <a:rPr lang="en-US" altLang="ja-JP" sz="1500" i="1" dirty="0" smtClean="0">
                <a:latin typeface="+mj-ea"/>
                <a:ea typeface="+mj-ea"/>
              </a:rPr>
              <a:t>Y</a:t>
            </a:r>
            <a:r>
              <a:rPr lang="ja-JP" altLang="ja-JP" sz="1500" dirty="0" smtClean="0">
                <a:latin typeface="+mj-ea"/>
                <a:ea typeface="+mj-ea"/>
              </a:rPr>
              <a:t>／</a:t>
            </a:r>
            <a:r>
              <a:rPr lang="en-US" altLang="ja-JP" sz="1500" dirty="0" smtClean="0">
                <a:latin typeface="+mj-ea"/>
                <a:ea typeface="+mj-ea"/>
              </a:rPr>
              <a:t>∂</a:t>
            </a:r>
            <a:r>
              <a:rPr lang="en-US" altLang="ja-JP" sz="1500" i="1" dirty="0" smtClean="0">
                <a:latin typeface="+mj-ea"/>
                <a:ea typeface="+mj-ea"/>
              </a:rPr>
              <a:t>K</a:t>
            </a:r>
            <a:r>
              <a:rPr lang="ja-JP" altLang="ja-JP" sz="1500" dirty="0" smtClean="0">
                <a:latin typeface="+mj-ea"/>
                <a:ea typeface="+mj-ea"/>
              </a:rPr>
              <a:t>＝</a:t>
            </a:r>
            <a:r>
              <a:rPr lang="en-US" altLang="ja-JP" sz="1500" dirty="0" smtClean="0">
                <a:latin typeface="+mj-ea"/>
                <a:ea typeface="+mj-ea"/>
              </a:rPr>
              <a:t>∂</a:t>
            </a:r>
            <a:r>
              <a:rPr lang="en-US" altLang="ja-JP" sz="1500" i="1" dirty="0" smtClean="0">
                <a:latin typeface="+mj-ea"/>
                <a:ea typeface="+mj-ea"/>
              </a:rPr>
              <a:t>F</a:t>
            </a:r>
            <a:r>
              <a:rPr lang="en-US" altLang="ja-JP" sz="1500" dirty="0" smtClean="0">
                <a:latin typeface="+mj-ea"/>
                <a:ea typeface="+mj-ea"/>
              </a:rPr>
              <a:t>(</a:t>
            </a:r>
            <a:r>
              <a:rPr lang="en-US" altLang="ja-JP" sz="1500" i="1" dirty="0" smtClean="0">
                <a:latin typeface="+mj-ea"/>
                <a:ea typeface="+mj-ea"/>
              </a:rPr>
              <a:t>L</a:t>
            </a:r>
            <a:r>
              <a:rPr lang="en-US" altLang="ja-JP" sz="1500" dirty="0" smtClean="0">
                <a:latin typeface="+mj-ea"/>
                <a:ea typeface="+mj-ea"/>
              </a:rPr>
              <a:t>, </a:t>
            </a:r>
            <a:r>
              <a:rPr lang="en-US" altLang="ja-JP" sz="1500" i="1" dirty="0" smtClean="0">
                <a:latin typeface="+mj-ea"/>
                <a:ea typeface="+mj-ea"/>
              </a:rPr>
              <a:t>K</a:t>
            </a:r>
            <a:r>
              <a:rPr lang="en-US" altLang="ja-JP" sz="1500" dirty="0" smtClean="0">
                <a:latin typeface="+mj-ea"/>
                <a:ea typeface="+mj-ea"/>
              </a:rPr>
              <a:t>)</a:t>
            </a:r>
            <a:r>
              <a:rPr lang="ja-JP" altLang="ja-JP" sz="1500" dirty="0" smtClean="0">
                <a:latin typeface="+mj-ea"/>
                <a:ea typeface="+mj-ea"/>
              </a:rPr>
              <a:t>／</a:t>
            </a:r>
            <a:r>
              <a:rPr lang="en-US" altLang="ja-JP" sz="1500" i="1" dirty="0" smtClean="0">
                <a:latin typeface="+mj-ea"/>
                <a:ea typeface="+mj-ea"/>
              </a:rPr>
              <a:t>∂K</a:t>
            </a:r>
            <a:r>
              <a:rPr lang="ja-JP" altLang="ja-JP" sz="1500" dirty="0" smtClean="0">
                <a:latin typeface="+mj-ea"/>
                <a:ea typeface="+mj-ea"/>
              </a:rPr>
              <a:t>＝</a:t>
            </a:r>
            <a:r>
              <a:rPr lang="en-US" altLang="ja-JP" sz="1500" i="1" dirty="0" smtClean="0">
                <a:latin typeface="+mj-ea"/>
                <a:ea typeface="+mj-ea"/>
              </a:rPr>
              <a:t>F</a:t>
            </a:r>
            <a:r>
              <a:rPr lang="en-US" altLang="ja-JP" sz="1500" i="1" baseline="-25000" dirty="0" smtClean="0">
                <a:latin typeface="+mj-ea"/>
                <a:ea typeface="+mj-ea"/>
              </a:rPr>
              <a:t>K</a:t>
            </a:r>
            <a:endParaRPr lang="ja-JP" altLang="ja-JP" sz="1500" dirty="0" smtClean="0">
              <a:latin typeface="+mj-ea"/>
              <a:ea typeface="+mj-ea"/>
            </a:endParaRPr>
          </a:p>
          <a:p>
            <a:r>
              <a:rPr lang="ja-JP" altLang="ja-JP" sz="1500" dirty="0" smtClean="0">
                <a:latin typeface="+mj-ea"/>
                <a:ea typeface="+mj-ea"/>
              </a:rPr>
              <a:t>資本の限界生産力</a:t>
            </a:r>
            <a:r>
              <a:rPr lang="en-US" altLang="ja-JP" sz="1500" i="1" dirty="0" smtClean="0">
                <a:latin typeface="+mj-ea"/>
                <a:ea typeface="+mj-ea"/>
              </a:rPr>
              <a:t>F</a:t>
            </a:r>
            <a:r>
              <a:rPr lang="en-US" altLang="ja-JP" sz="1500" i="1" baseline="-25000" dirty="0" smtClean="0">
                <a:latin typeface="+mj-ea"/>
                <a:ea typeface="+mj-ea"/>
              </a:rPr>
              <a:t>K</a:t>
            </a:r>
            <a:r>
              <a:rPr lang="ja-JP" altLang="ja-JP" sz="1500" dirty="0" smtClean="0">
                <a:latin typeface="+mj-ea"/>
                <a:ea typeface="+mj-ea"/>
              </a:rPr>
              <a:t>は、生産曲線の接線</a:t>
            </a:r>
            <a:endParaRPr lang="en-US" altLang="ja-JP" sz="1500" dirty="0" smtClean="0">
              <a:latin typeface="+mj-ea"/>
              <a:ea typeface="+mj-ea"/>
            </a:endParaRPr>
          </a:p>
          <a:p>
            <a:r>
              <a:rPr lang="ja-JP" altLang="ja-JP" sz="1500" dirty="0" smtClean="0">
                <a:latin typeface="+mj-ea"/>
                <a:ea typeface="+mj-ea"/>
              </a:rPr>
              <a:t>の傾き。</a:t>
            </a:r>
          </a:p>
          <a:p>
            <a:pPr>
              <a:buNone/>
            </a:pPr>
            <a:endParaRPr lang="en-US" altLang="ja-JP" sz="1800" dirty="0"/>
          </a:p>
        </p:txBody>
      </p:sp>
      <p:pic>
        <p:nvPicPr>
          <p:cNvPr id="5" name="図 4"/>
          <p:cNvPicPr/>
          <p:nvPr/>
        </p:nvPicPr>
        <p:blipFill>
          <a:blip r:embed="rId2" cstate="print"/>
          <a:srcRect/>
          <a:stretch>
            <a:fillRect/>
          </a:stretch>
        </p:blipFill>
        <p:spPr bwMode="auto">
          <a:xfrm>
            <a:off x="4355976" y="4697760"/>
            <a:ext cx="2448272" cy="2160240"/>
          </a:xfrm>
          <a:prstGeom prst="rect">
            <a:avLst/>
          </a:prstGeom>
          <a:noFill/>
          <a:ln w="9525">
            <a:noFill/>
            <a:miter lim="800000"/>
            <a:headEnd/>
            <a:tailEnd/>
          </a:ln>
        </p:spPr>
      </p:pic>
      <p:pic>
        <p:nvPicPr>
          <p:cNvPr id="6" name="図 5"/>
          <p:cNvPicPr/>
          <p:nvPr/>
        </p:nvPicPr>
        <p:blipFill>
          <a:blip r:embed="rId3" cstate="print"/>
          <a:srcRect/>
          <a:stretch>
            <a:fillRect/>
          </a:stretch>
        </p:blipFill>
        <p:spPr bwMode="auto">
          <a:xfrm>
            <a:off x="6804248" y="4725144"/>
            <a:ext cx="2339752" cy="213285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8458200" cy="476672"/>
          </a:xfrm>
        </p:spPr>
        <p:txBody>
          <a:bodyPr>
            <a:noAutofit/>
          </a:bodyPr>
          <a:lstStyle/>
          <a:p>
            <a:r>
              <a:rPr lang="ja-JP" altLang="ja-JP" sz="1600" b="1" dirty="0" smtClean="0"/>
              <a:t>３</a:t>
            </a:r>
            <a:r>
              <a:rPr lang="en-US" altLang="ja-JP" sz="1600" b="1" dirty="0" err="1" smtClean="0"/>
              <a:t>B.Determination</a:t>
            </a:r>
            <a:r>
              <a:rPr lang="en-US" altLang="ja-JP" sz="1600" b="1" dirty="0" smtClean="0"/>
              <a:t> </a:t>
            </a:r>
            <a:r>
              <a:rPr lang="en-US" altLang="ja-JP" sz="1600" b="1" dirty="0" smtClean="0"/>
              <a:t>of Optimum Level of Capital in 1 Period </a:t>
            </a:r>
            <a:r>
              <a:rPr lang="en-US" altLang="ja-JP" sz="1600" b="1" dirty="0" smtClean="0"/>
              <a:t>Model</a:t>
            </a:r>
            <a:br>
              <a:rPr lang="en-US" altLang="ja-JP" sz="1600" b="1" dirty="0" smtClean="0"/>
            </a:br>
            <a:r>
              <a:rPr lang="ja-JP" altLang="ja-JP" sz="1600" b="1" dirty="0" smtClean="0"/>
              <a:t> </a:t>
            </a:r>
            <a:r>
              <a:rPr lang="ja-JP" altLang="ja-JP" sz="1600" b="1" dirty="0" err="1" smtClean="0"/>
              <a:t>．</a:t>
            </a:r>
            <a:r>
              <a:rPr lang="en-US" altLang="ja-JP" sz="1600" b="1" dirty="0" smtClean="0"/>
              <a:t> 1</a:t>
            </a:r>
            <a:r>
              <a:rPr lang="ja-JP" altLang="ja-JP" sz="1600" b="1" dirty="0" smtClean="0"/>
              <a:t>期間モデルによる資本の最適水準の決定</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476672"/>
            <a:ext cx="9144000" cy="6381328"/>
          </a:xfrm>
        </p:spPr>
        <p:txBody>
          <a:bodyPr/>
          <a:lstStyle/>
          <a:p>
            <a:pPr>
              <a:buNone/>
            </a:pPr>
            <a:r>
              <a:rPr lang="en-US" altLang="ja-JP" sz="1800" b="1" dirty="0" smtClean="0"/>
              <a:t>The </a:t>
            </a:r>
            <a:r>
              <a:rPr lang="en-US" altLang="ja-JP" sz="1800" b="1" dirty="0" smtClean="0"/>
              <a:t>law of diminishing marginal productivity </a:t>
            </a:r>
            <a:r>
              <a:rPr lang="en-US" altLang="ja-JP" sz="1800" dirty="0" smtClean="0"/>
              <a:t>= The productivity per 1 unit of capital decreases as you increase the amount of capital input, so the slope of the tangent line gradually decreases.</a:t>
            </a:r>
          </a:p>
          <a:p>
            <a:pPr>
              <a:buNone/>
            </a:pPr>
            <a:r>
              <a:rPr lang="en-US" altLang="ja-JP" sz="1800" b="1" dirty="0" smtClean="0"/>
              <a:t>Average productivity </a:t>
            </a:r>
            <a:r>
              <a:rPr lang="en-US" altLang="ja-JP" sz="1800" b="1" i="1" dirty="0" smtClean="0"/>
              <a:t>Y / K </a:t>
            </a:r>
            <a:r>
              <a:rPr lang="en-US" altLang="ja-JP" sz="1800" dirty="0" smtClean="0"/>
              <a:t>= Slope of a straight line drawn from point </a:t>
            </a:r>
            <a:r>
              <a:rPr lang="en-US" altLang="ja-JP" sz="1800" i="1" dirty="0" smtClean="0"/>
              <a:t>A</a:t>
            </a:r>
            <a:r>
              <a:rPr lang="en-US" altLang="ja-JP" sz="1800" dirty="0" smtClean="0"/>
              <a:t> on the production curve to the origin. The slope </a:t>
            </a:r>
            <a:r>
              <a:rPr lang="en-US" altLang="ja-JP" sz="1800" i="1" dirty="0" smtClean="0"/>
              <a:t>b</a:t>
            </a:r>
            <a:r>
              <a:rPr lang="en-US" altLang="ja-JP" sz="1800" dirty="0" smtClean="0"/>
              <a:t> of the straight line drawn from the point</a:t>
            </a:r>
            <a:r>
              <a:rPr lang="en-US" altLang="ja-JP" sz="1800" i="1" dirty="0" smtClean="0"/>
              <a:t> B </a:t>
            </a:r>
            <a:r>
              <a:rPr lang="en-US" altLang="ja-JP" sz="1800" dirty="0" smtClean="0"/>
              <a:t>to the origin is also an average productivity but is smaller than that. As you increase the amount of capital input, the average productivity diminishes.</a:t>
            </a:r>
          </a:p>
          <a:p>
            <a:pPr>
              <a:buNone/>
            </a:pPr>
            <a:r>
              <a:rPr lang="en-US" altLang="ja-JP" sz="1800" b="1" dirty="0" smtClean="0"/>
              <a:t>Cost of capital </a:t>
            </a:r>
            <a:r>
              <a:rPr lang="en-US" altLang="ja-JP" sz="1800" dirty="0" smtClean="0"/>
              <a:t>or </a:t>
            </a:r>
            <a:r>
              <a:rPr lang="en-US" altLang="ja-JP" sz="1800" b="1" dirty="0" smtClean="0"/>
              <a:t>user cost of capital </a:t>
            </a:r>
            <a:r>
              <a:rPr lang="en-US" altLang="ja-JP" sz="1800" dirty="0" smtClean="0"/>
              <a:t>= Cost to put capital into the production process. For example, interest rates on bank loans and corporate bonds.</a:t>
            </a:r>
          </a:p>
          <a:p>
            <a:pPr>
              <a:buNone/>
            </a:pPr>
            <a:r>
              <a:rPr lang="en-US" altLang="ja-JP" sz="1800" b="1" dirty="0" smtClean="0"/>
              <a:t>The optimal stock of capital </a:t>
            </a:r>
            <a:r>
              <a:rPr lang="en-US" altLang="ja-JP" sz="1800" b="1" i="1" dirty="0" smtClean="0"/>
              <a:t>K * </a:t>
            </a:r>
            <a:r>
              <a:rPr lang="en-US" altLang="ja-JP" sz="1800" dirty="0" smtClean="0"/>
              <a:t>is determined at point </a:t>
            </a:r>
            <a:r>
              <a:rPr lang="en-US" altLang="ja-JP" sz="1800" i="1" dirty="0" smtClean="0"/>
              <a:t>E</a:t>
            </a:r>
            <a:r>
              <a:rPr lang="en-US" altLang="ja-JP" sz="1800" dirty="0" smtClean="0"/>
              <a:t> where </a:t>
            </a:r>
            <a:r>
              <a:rPr lang="en-US" altLang="ja-JP" sz="1800" b="1" dirty="0" smtClean="0"/>
              <a:t>marginal productivity of capital </a:t>
            </a:r>
            <a:r>
              <a:rPr lang="en-US" altLang="ja-JP" sz="1800" b="1" i="1" dirty="0" smtClean="0"/>
              <a:t>F</a:t>
            </a:r>
            <a:r>
              <a:rPr lang="en-US" altLang="ja-JP" sz="1800" b="1" i="1" baseline="-25000" dirty="0" smtClean="0"/>
              <a:t>K</a:t>
            </a:r>
            <a:r>
              <a:rPr lang="en-US" altLang="ja-JP" sz="1800" b="1" dirty="0" smtClean="0"/>
              <a:t> = market rate of interest </a:t>
            </a:r>
            <a:r>
              <a:rPr lang="en-US" altLang="ja-JP" sz="1800" b="1" i="1" dirty="0" smtClean="0"/>
              <a:t>r</a:t>
            </a:r>
            <a:r>
              <a:rPr lang="en-US" altLang="ja-JP" sz="1800" b="1" dirty="0" smtClean="0"/>
              <a:t>.</a:t>
            </a:r>
          </a:p>
          <a:p>
            <a:r>
              <a:rPr lang="ja-JP" altLang="ja-JP" sz="1800" b="1" dirty="0" smtClean="0">
                <a:latin typeface="+mj-ea"/>
                <a:ea typeface="+mj-ea"/>
              </a:rPr>
              <a:t>限界生産力逓減の法則</a:t>
            </a:r>
            <a:r>
              <a:rPr lang="ja-JP" altLang="ja-JP" sz="1800" dirty="0" smtClean="0">
                <a:latin typeface="+mj-ea"/>
                <a:ea typeface="+mj-ea"/>
              </a:rPr>
              <a:t>（</a:t>
            </a:r>
            <a:r>
              <a:rPr lang="en-US" altLang="ja-JP" sz="1800" dirty="0" smtClean="0">
                <a:latin typeface="+mj-ea"/>
                <a:ea typeface="+mj-ea"/>
              </a:rPr>
              <a:t>the law of diminishing marginal productivity</a:t>
            </a:r>
            <a:r>
              <a:rPr lang="ja-JP" altLang="ja-JP" sz="1800" dirty="0" smtClean="0">
                <a:latin typeface="+mj-ea"/>
                <a:ea typeface="+mj-ea"/>
              </a:rPr>
              <a:t>）＝資本の投入量を増やしていくと、資本</a:t>
            </a:r>
            <a:r>
              <a:rPr lang="en-US" altLang="ja-JP" sz="1800" dirty="0" smtClean="0">
                <a:latin typeface="+mj-ea"/>
                <a:ea typeface="+mj-ea"/>
              </a:rPr>
              <a:t>1</a:t>
            </a:r>
            <a:r>
              <a:rPr lang="ja-JP" altLang="ja-JP" sz="1800" dirty="0" smtClean="0">
                <a:latin typeface="+mj-ea"/>
                <a:ea typeface="+mj-ea"/>
              </a:rPr>
              <a:t>単位当たりの生産力は減少していくので、接線の傾きは次第に小</a:t>
            </a:r>
            <a:r>
              <a:rPr lang="ja-JP" altLang="en-US" sz="1800" dirty="0" smtClean="0">
                <a:latin typeface="+mj-ea"/>
                <a:ea typeface="+mj-ea"/>
              </a:rPr>
              <a:t>さくなる</a:t>
            </a:r>
            <a:r>
              <a:rPr lang="ja-JP" altLang="ja-JP" sz="1800" dirty="0" smtClean="0">
                <a:latin typeface="+mj-ea"/>
                <a:ea typeface="+mj-ea"/>
              </a:rPr>
              <a:t>。</a:t>
            </a:r>
          </a:p>
          <a:p>
            <a:r>
              <a:rPr lang="ja-JP" altLang="ja-JP" sz="1800" dirty="0" smtClean="0">
                <a:latin typeface="+mj-ea"/>
                <a:ea typeface="+mj-ea"/>
              </a:rPr>
              <a:t>平均生産力</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K</a:t>
            </a:r>
            <a:r>
              <a:rPr lang="ja-JP" altLang="ja-JP" sz="1800" dirty="0" smtClean="0">
                <a:latin typeface="+mj-ea"/>
                <a:ea typeface="+mj-ea"/>
              </a:rPr>
              <a:t>＝生産曲線上の点</a:t>
            </a:r>
            <a:r>
              <a:rPr lang="en-US" altLang="ja-JP" sz="1800" dirty="0" smtClean="0">
                <a:latin typeface="+mj-ea"/>
                <a:ea typeface="+mj-ea"/>
              </a:rPr>
              <a:t>A</a:t>
            </a:r>
            <a:r>
              <a:rPr lang="ja-JP" altLang="ja-JP" sz="1800" dirty="0" smtClean="0">
                <a:latin typeface="+mj-ea"/>
                <a:ea typeface="+mj-ea"/>
              </a:rPr>
              <a:t>点から原点に引いた直線の傾き</a:t>
            </a:r>
            <a:r>
              <a:rPr lang="en-US" altLang="ja-JP" sz="1800" i="1" dirty="0" smtClean="0">
                <a:latin typeface="+mj-ea"/>
                <a:ea typeface="+mj-ea"/>
              </a:rPr>
              <a:t>a</a:t>
            </a:r>
            <a:r>
              <a:rPr lang="ja-JP" altLang="ja-JP" sz="1800" dirty="0" err="1" smtClean="0">
                <a:latin typeface="+mj-ea"/>
                <a:ea typeface="+mj-ea"/>
              </a:rPr>
              <a:t>。</a:t>
            </a:r>
            <a:r>
              <a:rPr lang="en-US" altLang="ja-JP" sz="1800" i="1" dirty="0" smtClean="0">
                <a:latin typeface="+mj-ea"/>
                <a:ea typeface="+mj-ea"/>
              </a:rPr>
              <a:t>B</a:t>
            </a:r>
            <a:r>
              <a:rPr lang="ja-JP" altLang="ja-JP" sz="1800" dirty="0" smtClean="0">
                <a:latin typeface="+mj-ea"/>
                <a:ea typeface="+mj-ea"/>
              </a:rPr>
              <a:t>点から原点に引いた直線の傾き</a:t>
            </a:r>
            <a:r>
              <a:rPr lang="en-US" altLang="ja-JP" sz="1800" i="1" dirty="0" smtClean="0">
                <a:latin typeface="+mj-ea"/>
                <a:ea typeface="+mj-ea"/>
              </a:rPr>
              <a:t>b</a:t>
            </a:r>
            <a:r>
              <a:rPr lang="ja-JP" altLang="ja-JP" sz="1800" dirty="0" smtClean="0">
                <a:latin typeface="+mj-ea"/>
                <a:ea typeface="+mj-ea"/>
              </a:rPr>
              <a:t>も平均生産力、</a:t>
            </a:r>
            <a:r>
              <a:rPr lang="en-US" altLang="ja-JP" sz="1800" i="1" dirty="0" smtClean="0">
                <a:latin typeface="+mj-ea"/>
                <a:ea typeface="+mj-ea"/>
              </a:rPr>
              <a:t>a</a:t>
            </a:r>
            <a:r>
              <a:rPr lang="ja-JP" altLang="ja-JP" sz="1800" dirty="0" smtClean="0">
                <a:latin typeface="+mj-ea"/>
                <a:ea typeface="+mj-ea"/>
              </a:rPr>
              <a:t>よりは小。資本の投入量を増やしていくと、平均生産力が逓減。</a:t>
            </a:r>
          </a:p>
          <a:p>
            <a:r>
              <a:rPr lang="ja-JP" altLang="ja-JP" sz="1800" b="1" dirty="0" smtClean="0">
                <a:latin typeface="+mj-ea"/>
                <a:ea typeface="+mj-ea"/>
              </a:rPr>
              <a:t>資本コスト</a:t>
            </a:r>
            <a:r>
              <a:rPr lang="ja-JP" altLang="ja-JP" sz="1800" dirty="0" smtClean="0">
                <a:latin typeface="+mj-ea"/>
                <a:ea typeface="+mj-ea"/>
              </a:rPr>
              <a:t>（</a:t>
            </a:r>
            <a:r>
              <a:rPr lang="en-US" altLang="ja-JP" sz="1800" dirty="0" smtClean="0">
                <a:latin typeface="+mj-ea"/>
                <a:ea typeface="+mj-ea"/>
              </a:rPr>
              <a:t>cost of capital</a:t>
            </a:r>
            <a:r>
              <a:rPr lang="ja-JP" altLang="ja-JP" sz="1800" dirty="0" smtClean="0">
                <a:latin typeface="+mj-ea"/>
                <a:ea typeface="+mj-ea"/>
              </a:rPr>
              <a:t>）</a:t>
            </a:r>
            <a:r>
              <a:rPr lang="ja-JP" altLang="en-US" sz="1800" dirty="0" smtClean="0">
                <a:latin typeface="+mj-ea"/>
                <a:ea typeface="+mj-ea"/>
              </a:rPr>
              <a:t>ないし</a:t>
            </a:r>
            <a:r>
              <a:rPr lang="ja-JP" altLang="ja-JP" sz="1800" b="1" dirty="0" smtClean="0">
                <a:latin typeface="+mj-ea"/>
                <a:ea typeface="+mj-ea"/>
              </a:rPr>
              <a:t>資本の使用者費用</a:t>
            </a:r>
            <a:r>
              <a:rPr lang="ja-JP" altLang="ja-JP" sz="1800" dirty="0" smtClean="0">
                <a:latin typeface="+mj-ea"/>
                <a:ea typeface="+mj-ea"/>
              </a:rPr>
              <a:t>（</a:t>
            </a:r>
            <a:r>
              <a:rPr lang="en-US" altLang="ja-JP" sz="1800" dirty="0" smtClean="0">
                <a:latin typeface="+mj-ea"/>
                <a:ea typeface="+mj-ea"/>
              </a:rPr>
              <a:t>user cost of capital</a:t>
            </a:r>
            <a:r>
              <a:rPr lang="ja-JP" altLang="ja-JP" sz="1800" dirty="0" smtClean="0">
                <a:latin typeface="+mj-ea"/>
                <a:ea typeface="+mj-ea"/>
              </a:rPr>
              <a:t>）＝生産過程に資本を投入するための費用</a:t>
            </a:r>
            <a:r>
              <a:rPr lang="ja-JP" altLang="en-US" sz="1800" dirty="0" smtClean="0">
                <a:latin typeface="+mj-ea"/>
                <a:ea typeface="+mj-ea"/>
              </a:rPr>
              <a:t>。</a:t>
            </a:r>
            <a:r>
              <a:rPr lang="ja-JP" altLang="ja-JP" sz="1800" dirty="0" smtClean="0">
                <a:latin typeface="+mj-ea"/>
                <a:ea typeface="+mj-ea"/>
              </a:rPr>
              <a:t>例えば銀行借入や社債の利子率</a:t>
            </a:r>
          </a:p>
          <a:p>
            <a:r>
              <a:rPr lang="ja-JP" altLang="ja-JP" sz="1800" dirty="0" smtClean="0">
                <a:latin typeface="+mj-ea"/>
                <a:ea typeface="+mj-ea"/>
              </a:rPr>
              <a:t>資本の最適ストック</a:t>
            </a:r>
            <a:r>
              <a:rPr lang="en-US" altLang="ja-JP" sz="1800" i="1" dirty="0" smtClean="0">
                <a:latin typeface="+mj-ea"/>
                <a:ea typeface="+mj-ea"/>
              </a:rPr>
              <a:t>K</a:t>
            </a:r>
            <a:r>
              <a:rPr lang="en-US" altLang="ja-JP" sz="1800" dirty="0" smtClean="0">
                <a:latin typeface="+mj-ea"/>
                <a:ea typeface="+mj-ea"/>
              </a:rPr>
              <a:t>*</a:t>
            </a:r>
            <a:r>
              <a:rPr lang="ja-JP" altLang="ja-JP" sz="1800" dirty="0" smtClean="0">
                <a:latin typeface="+mj-ea"/>
                <a:ea typeface="+mj-ea"/>
              </a:rPr>
              <a:t>は、</a:t>
            </a:r>
            <a:r>
              <a:rPr lang="ja-JP" altLang="en-US" sz="1800" dirty="0" smtClean="0">
                <a:latin typeface="+mj-ea"/>
                <a:ea typeface="+mj-ea"/>
              </a:rPr>
              <a:t>資本の限界生産力</a:t>
            </a:r>
            <a:r>
              <a:rPr lang="en-US" altLang="ja-JP" sz="1800" i="1" dirty="0" smtClean="0">
                <a:latin typeface="+mj-ea"/>
                <a:ea typeface="+mj-ea"/>
              </a:rPr>
              <a:t>F</a:t>
            </a:r>
            <a:r>
              <a:rPr lang="en-US" altLang="ja-JP" sz="1800" i="1" baseline="-25000" dirty="0" smtClean="0">
                <a:latin typeface="+mj-ea"/>
                <a:ea typeface="+mj-ea"/>
              </a:rPr>
              <a:t>K</a:t>
            </a:r>
            <a:r>
              <a:rPr lang="ja-JP" altLang="ja-JP" sz="1800" dirty="0" smtClean="0">
                <a:latin typeface="+mj-ea"/>
                <a:ea typeface="+mj-ea"/>
              </a:rPr>
              <a:t>＝</a:t>
            </a:r>
            <a:r>
              <a:rPr lang="ja-JP" altLang="en-US" sz="1800" dirty="0" smtClean="0">
                <a:latin typeface="+mj-ea"/>
                <a:ea typeface="+mj-ea"/>
              </a:rPr>
              <a:t>市場利子率</a:t>
            </a:r>
            <a:r>
              <a:rPr lang="en-US" altLang="ja-JP" sz="1800" i="1" dirty="0" smtClean="0">
                <a:latin typeface="+mj-ea"/>
                <a:ea typeface="+mj-ea"/>
              </a:rPr>
              <a:t>r</a:t>
            </a:r>
            <a:r>
              <a:rPr lang="ja-JP" altLang="ja-JP" sz="1800" dirty="0" smtClean="0">
                <a:latin typeface="+mj-ea"/>
                <a:ea typeface="+mj-ea"/>
              </a:rPr>
              <a:t>となる</a:t>
            </a:r>
            <a:r>
              <a:rPr lang="en-US" altLang="ja-JP" sz="1800" i="1" dirty="0" smtClean="0">
                <a:latin typeface="+mj-ea"/>
                <a:ea typeface="+mj-ea"/>
              </a:rPr>
              <a:t>E</a:t>
            </a:r>
            <a:r>
              <a:rPr lang="ja-JP" altLang="ja-JP" sz="1800" dirty="0" smtClean="0">
                <a:latin typeface="+mj-ea"/>
                <a:ea typeface="+mj-ea"/>
              </a:rPr>
              <a:t>点で決定。</a:t>
            </a:r>
            <a:endParaRPr lang="en-US" altLang="ja-JP" sz="1800" dirty="0" smtClean="0">
              <a:latin typeface="+mj-ea"/>
              <a:ea typeface="+mj-ea"/>
            </a:endParaRPr>
          </a:p>
          <a:p>
            <a:pPr>
              <a:buNone/>
            </a:pPr>
            <a:endParaRPr lang="ja-JP" altLang="ja-JP" sz="1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7504" y="0"/>
            <a:ext cx="8350696" cy="692695"/>
          </a:xfrm>
        </p:spPr>
        <p:txBody>
          <a:bodyPr>
            <a:noAutofit/>
          </a:bodyPr>
          <a:lstStyle/>
          <a:p>
            <a:r>
              <a:rPr lang="ja-JP" altLang="ja-JP" sz="1600" b="1" dirty="0" smtClean="0"/>
              <a:t>４</a:t>
            </a:r>
            <a:r>
              <a:rPr lang="ja-JP" altLang="ja-JP" sz="1600" b="1" dirty="0" smtClean="0"/>
              <a:t>．</a:t>
            </a:r>
            <a:r>
              <a:rPr lang="en-US" altLang="ja-JP" sz="1600" b="1" dirty="0" smtClean="0"/>
              <a:t>Determination </a:t>
            </a:r>
            <a:r>
              <a:rPr lang="en-US" altLang="ja-JP" sz="1600" b="1" dirty="0" smtClean="0"/>
              <a:t>of Optimum Level of Capital in 2 Period </a:t>
            </a:r>
            <a:r>
              <a:rPr lang="en-US" altLang="ja-JP" sz="1600" b="1" dirty="0" smtClean="0"/>
              <a:t>Model</a:t>
            </a:r>
            <a:br>
              <a:rPr lang="en-US" altLang="ja-JP" sz="1600" b="1" dirty="0" smtClean="0"/>
            </a:br>
            <a:r>
              <a:rPr lang="en-US" altLang="ja-JP" sz="1600" b="1" dirty="0" smtClean="0"/>
              <a:t> 2</a:t>
            </a:r>
            <a:r>
              <a:rPr lang="ja-JP" altLang="ja-JP" sz="1600" b="1" dirty="0" smtClean="0"/>
              <a:t>期間モデルによる最適投資水準の決定 </a:t>
            </a:r>
            <a:endParaRPr lang="ja-JP" altLang="en-US" sz="16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548680"/>
            <a:ext cx="9144000" cy="6309320"/>
          </a:xfrm>
        </p:spPr>
        <p:txBody>
          <a:bodyPr>
            <a:normAutofit/>
          </a:bodyPr>
          <a:lstStyle/>
          <a:p>
            <a:pPr>
              <a:buNone/>
            </a:pPr>
            <a:r>
              <a:rPr lang="en-US" altLang="ja-JP" sz="1800" b="1" dirty="0" smtClean="0"/>
              <a:t>Production </a:t>
            </a:r>
            <a:r>
              <a:rPr lang="en-US" altLang="ja-JP" sz="1800" b="1" dirty="0" smtClean="0"/>
              <a:t>possibility curve </a:t>
            </a:r>
            <a:r>
              <a:rPr lang="en-US" altLang="ja-JP" sz="1800" dirty="0" smtClean="0"/>
              <a:t>= the maximum possible combination of </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en-US" altLang="ja-JP" sz="1800" dirty="0" smtClean="0"/>
              <a:t> and </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 </a:t>
            </a:r>
            <a:r>
              <a:rPr lang="en-US" altLang="ja-JP" sz="1800" dirty="0" smtClean="0"/>
              <a:t>when you direct given production factors to the production of current consumer goods </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en-US" altLang="ja-JP" sz="1800" dirty="0" smtClean="0"/>
              <a:t> and future consumer goods </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a:t>
            </a:r>
            <a:r>
              <a:rPr lang="en-US" altLang="ja-JP" sz="1800" dirty="0" smtClean="0"/>
              <a:t>. </a:t>
            </a:r>
          </a:p>
          <a:p>
            <a:pPr>
              <a:buNone/>
            </a:pPr>
            <a:r>
              <a:rPr lang="en-US" altLang="ja-JP" sz="1800" dirty="0" smtClean="0"/>
              <a:t>When you direct every factors to the production of current consumer goods  ⇒ it is depicted by the point Q, and the production of future consumer goods is zero.</a:t>
            </a:r>
          </a:p>
          <a:p>
            <a:pPr>
              <a:buNone/>
            </a:pPr>
            <a:r>
              <a:rPr lang="en-US" altLang="ja-JP" sz="1800" b="1" dirty="0" smtClean="0"/>
              <a:t>Marginal Rate of Transformation </a:t>
            </a:r>
            <a:r>
              <a:rPr lang="en-US" altLang="ja-JP" sz="1800" dirty="0" smtClean="0"/>
              <a:t>= Slope of the line segment </a:t>
            </a:r>
            <a:r>
              <a:rPr lang="en-US" altLang="ja-JP" sz="1800" i="1" dirty="0" smtClean="0">
                <a:latin typeface="Times New Roman" pitchFamily="18" charset="0"/>
                <a:cs typeface="Times New Roman" pitchFamily="18" charset="0"/>
              </a:rPr>
              <a:t>AB</a:t>
            </a:r>
            <a:r>
              <a:rPr lang="ja-JP" altLang="en-US" sz="1800" i="1" dirty="0" smtClean="0">
                <a:latin typeface="Times New Roman" pitchFamily="18" charset="0"/>
                <a:cs typeface="Times New Roman" pitchFamily="18" charset="0"/>
              </a:rPr>
              <a:t>＝</a:t>
            </a:r>
            <a:r>
              <a:rPr lang="en-US" altLang="ja-JP" sz="1800" dirty="0" smtClean="0"/>
              <a:t> </a:t>
            </a:r>
            <a:r>
              <a:rPr lang="en-US" altLang="ja-JP" sz="1800" i="1" dirty="0" smtClean="0">
                <a:latin typeface="Times New Roman" pitchFamily="18" charset="0"/>
                <a:cs typeface="Times New Roman" pitchFamily="18" charset="0"/>
              </a:rPr>
              <a:t>BH</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AH</a:t>
            </a:r>
          </a:p>
          <a:p>
            <a:pPr>
              <a:buNone/>
            </a:pPr>
            <a:r>
              <a:rPr lang="en-US" altLang="ja-JP" sz="1800" i="1" dirty="0" smtClean="0">
                <a:latin typeface="Times New Roman" pitchFamily="18" charset="0"/>
                <a:cs typeface="Times New Roman" pitchFamily="18" charset="0"/>
              </a:rPr>
              <a:t>      </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dirty="0" smtClean="0">
                <a:latin typeface="Times New Roman" pitchFamily="18" charset="0"/>
                <a:cs typeface="Times New Roman" pitchFamily="18" charset="0"/>
              </a:rPr>
              <a:t>Δ</a:t>
            </a:r>
            <a:r>
              <a:rPr lang="en-US" altLang="ja-JP" sz="1800" i="1" dirty="0" smtClean="0">
                <a:latin typeface="Times New Roman" pitchFamily="18" charset="0"/>
                <a:cs typeface="Times New Roman" pitchFamily="18" charset="0"/>
              </a:rPr>
              <a:t>Y</a:t>
            </a:r>
            <a:r>
              <a:rPr lang="en-US" altLang="ja-JP" sz="1800" baseline="-25000" dirty="0" smtClean="0">
                <a:latin typeface="Times New Roman" pitchFamily="18" charset="0"/>
                <a:cs typeface="Times New Roman" pitchFamily="18" charset="0"/>
              </a:rPr>
              <a:t>0</a:t>
            </a:r>
            <a:r>
              <a:rPr lang="en-US" altLang="ja-JP" sz="1800" dirty="0" smtClean="0">
                <a:latin typeface="Times New Roman" pitchFamily="18" charset="0"/>
                <a:cs typeface="Times New Roman" pitchFamily="18" charset="0"/>
              </a:rPr>
              <a:t>→</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dY</a:t>
            </a:r>
            <a:r>
              <a:rPr lang="en-US" altLang="ja-JP" sz="1800" baseline="-25000" dirty="0" smtClean="0">
                <a:latin typeface="Times New Roman" pitchFamily="18" charset="0"/>
                <a:cs typeface="Times New Roman" pitchFamily="18" charset="0"/>
              </a:rPr>
              <a:t>1</a:t>
            </a:r>
            <a:r>
              <a:rPr lang="ja-JP" altLang="ja-JP" sz="1800" dirty="0" smtClean="0">
                <a:latin typeface="Times New Roman" pitchFamily="18" charset="0"/>
                <a:cs typeface="Times New Roman" pitchFamily="18" charset="0"/>
              </a:rPr>
              <a:t>／</a:t>
            </a:r>
            <a:r>
              <a:rPr lang="en-US" altLang="ja-JP" sz="1800" i="1" dirty="0" smtClean="0">
                <a:latin typeface="Times New Roman" pitchFamily="18" charset="0"/>
                <a:cs typeface="Times New Roman" pitchFamily="18" charset="0"/>
              </a:rPr>
              <a:t>dY</a:t>
            </a:r>
            <a:r>
              <a:rPr lang="en-US" altLang="ja-JP" sz="1800" baseline="-25000" dirty="0" smtClean="0">
                <a:latin typeface="Times New Roman" pitchFamily="18" charset="0"/>
                <a:cs typeface="Times New Roman" pitchFamily="18" charset="0"/>
              </a:rPr>
              <a:t>0 </a:t>
            </a:r>
            <a:endParaRPr lang="en-US" altLang="ja-JP" sz="1800" baseline="-25000" dirty="0" smtClean="0">
              <a:latin typeface="Times New Roman" pitchFamily="18" charset="0"/>
              <a:cs typeface="Times New Roman" pitchFamily="18" charset="0"/>
            </a:endParaRPr>
          </a:p>
          <a:p>
            <a:r>
              <a:rPr lang="ja-JP" altLang="ja-JP" sz="1800" b="1" dirty="0" smtClean="0">
                <a:latin typeface="+mj-ea"/>
                <a:ea typeface="+mj-ea"/>
                <a:cs typeface="Times New Roman" pitchFamily="18" charset="0"/>
              </a:rPr>
              <a:t>生産可能性曲線</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production possibility curve</a:t>
            </a:r>
            <a:r>
              <a:rPr lang="ja-JP" altLang="ja-JP" sz="1800" dirty="0" smtClean="0">
                <a:latin typeface="+mj-ea"/>
                <a:ea typeface="+mj-ea"/>
                <a:cs typeface="Times New Roman" pitchFamily="18" charset="0"/>
              </a:rPr>
              <a:t>）＝</a:t>
            </a:r>
            <a:r>
              <a:rPr lang="ja-JP" altLang="ja-JP" sz="1800" dirty="0" smtClean="0">
                <a:latin typeface="+mj-ea"/>
                <a:ea typeface="+mj-ea"/>
                <a:cs typeface="Times New Roman" pitchFamily="18" charset="0"/>
              </a:rPr>
              <a:t>所与の生産要素を現在の消費財生産</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と</a:t>
            </a:r>
            <a:r>
              <a:rPr lang="ja-JP" altLang="ja-JP" sz="1800" dirty="0" smtClean="0">
                <a:latin typeface="+mj-ea"/>
                <a:ea typeface="+mj-ea"/>
                <a:cs typeface="Times New Roman" pitchFamily="18" charset="0"/>
              </a:rPr>
              <a:t>将来の</a:t>
            </a:r>
            <a:r>
              <a:rPr lang="ja-JP" altLang="ja-JP" sz="1800" dirty="0" smtClean="0">
                <a:latin typeface="+mj-ea"/>
                <a:ea typeface="+mj-ea"/>
                <a:cs typeface="Times New Roman" pitchFamily="18" charset="0"/>
              </a:rPr>
              <a:t>消費財生産</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に振り向ける場合</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ja-JP" altLang="ja-JP" sz="1800" dirty="0" smtClean="0">
                <a:latin typeface="+mj-ea"/>
                <a:ea typeface="+mj-ea"/>
                <a:cs typeface="Times New Roman" pitchFamily="18" charset="0"/>
              </a:rPr>
              <a:t>と</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の最大限可能な</a:t>
            </a:r>
            <a:r>
              <a:rPr lang="ja-JP" altLang="ja-JP" sz="1800" dirty="0" smtClean="0">
                <a:latin typeface="+mj-ea"/>
                <a:ea typeface="+mj-ea"/>
                <a:cs typeface="Times New Roman" pitchFamily="18" charset="0"/>
              </a:rPr>
              <a:t>組み合わせすべて</a:t>
            </a:r>
            <a:r>
              <a:rPr lang="ja-JP" altLang="ja-JP" sz="1800" dirty="0" smtClean="0">
                <a:latin typeface="+mj-ea"/>
                <a:ea typeface="+mj-ea"/>
                <a:cs typeface="Times New Roman" pitchFamily="18" charset="0"/>
              </a:rPr>
              <a:t>を現在の消費財生産に</a:t>
            </a:r>
            <a:r>
              <a:rPr lang="ja-JP" altLang="ja-JP" sz="1800" dirty="0" smtClean="0">
                <a:latin typeface="+mj-ea"/>
                <a:ea typeface="+mj-ea"/>
                <a:cs typeface="Times New Roman" pitchFamily="18" charset="0"/>
              </a:rPr>
              <a:t>振り向ける</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Q</a:t>
            </a:r>
            <a:r>
              <a:rPr lang="ja-JP" altLang="ja-JP" sz="1800" dirty="0" smtClean="0">
                <a:latin typeface="+mj-ea"/>
                <a:ea typeface="+mj-ea"/>
                <a:cs typeface="Times New Roman" pitchFamily="18" charset="0"/>
              </a:rPr>
              <a:t>点の</a:t>
            </a:r>
            <a:r>
              <a:rPr lang="ja-JP" altLang="en-US" sz="1800" dirty="0" smtClean="0">
                <a:latin typeface="+mj-ea"/>
                <a:ea typeface="+mj-ea"/>
                <a:cs typeface="Times New Roman" pitchFamily="18" charset="0"/>
              </a:rPr>
              <a:t>現在</a:t>
            </a:r>
            <a:r>
              <a:rPr lang="ja-JP" altLang="ja-JP" sz="1800" dirty="0" smtClean="0">
                <a:latin typeface="+mj-ea"/>
                <a:ea typeface="+mj-ea"/>
                <a:cs typeface="Times New Roman" pitchFamily="18" charset="0"/>
              </a:rPr>
              <a:t>生産、将来</a:t>
            </a:r>
            <a:r>
              <a:rPr lang="ja-JP" altLang="ja-JP" sz="1800" dirty="0" smtClean="0">
                <a:latin typeface="+mj-ea"/>
                <a:ea typeface="+mj-ea"/>
                <a:cs typeface="Times New Roman" pitchFamily="18" charset="0"/>
              </a:rPr>
              <a:t>の消費</a:t>
            </a:r>
            <a:r>
              <a:rPr lang="ja-JP" altLang="ja-JP" sz="1800" dirty="0" smtClean="0">
                <a:latin typeface="+mj-ea"/>
                <a:ea typeface="+mj-ea"/>
                <a:cs typeface="Times New Roman" pitchFamily="18" charset="0"/>
              </a:rPr>
              <a:t>財生産はゼロ</a:t>
            </a:r>
          </a:p>
          <a:p>
            <a:r>
              <a:rPr lang="ja-JP" altLang="en-US" sz="1800" b="1" dirty="0" smtClean="0">
                <a:latin typeface="+mj-ea"/>
                <a:ea typeface="+mj-ea"/>
                <a:cs typeface="Times New Roman" pitchFamily="18" charset="0"/>
              </a:rPr>
              <a:t>限界変形率</a:t>
            </a:r>
            <a:r>
              <a:rPr lang="ja-JP" altLang="en-US" sz="1800" dirty="0" smtClean="0">
                <a:latin typeface="+mj-ea"/>
                <a:ea typeface="+mj-ea"/>
                <a:cs typeface="Times New Roman" pitchFamily="18" charset="0"/>
              </a:rPr>
              <a:t>＝</a:t>
            </a:r>
            <a:r>
              <a:rPr lang="ja-JP" altLang="ja-JP" sz="1800" dirty="0" smtClean="0">
                <a:latin typeface="+mj-ea"/>
                <a:ea typeface="+mj-ea"/>
                <a:cs typeface="Times New Roman" pitchFamily="18" charset="0"/>
              </a:rPr>
              <a:t>線分</a:t>
            </a:r>
            <a:r>
              <a:rPr lang="en-US" altLang="ja-JP" sz="1800" i="1" dirty="0" smtClean="0">
                <a:latin typeface="+mj-ea"/>
                <a:ea typeface="+mj-ea"/>
                <a:cs typeface="Times New Roman" pitchFamily="18" charset="0"/>
              </a:rPr>
              <a:t>AB</a:t>
            </a:r>
            <a:r>
              <a:rPr lang="ja-JP" altLang="ja-JP" sz="1800" dirty="0" smtClean="0">
                <a:latin typeface="+mj-ea"/>
                <a:ea typeface="+mj-ea"/>
                <a:cs typeface="Times New Roman" pitchFamily="18" charset="0"/>
              </a:rPr>
              <a:t>の</a:t>
            </a:r>
            <a:r>
              <a:rPr lang="ja-JP" altLang="ja-JP" sz="1800" dirty="0" smtClean="0">
                <a:latin typeface="+mj-ea"/>
                <a:ea typeface="+mj-ea"/>
                <a:cs typeface="Times New Roman" pitchFamily="18" charset="0"/>
              </a:rPr>
              <a:t>傾き⇒</a:t>
            </a:r>
            <a:r>
              <a:rPr lang="en-US" altLang="ja-JP" sz="1800" i="1" dirty="0" smtClean="0">
                <a:latin typeface="+mj-ea"/>
                <a:ea typeface="+mj-ea"/>
                <a:cs typeface="Times New Roman" pitchFamily="18" charset="0"/>
              </a:rPr>
              <a:t>BH</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AH</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dirty="0" smtClean="0">
                <a:latin typeface="+mj-ea"/>
                <a:ea typeface="+mj-ea"/>
                <a:cs typeface="Times New Roman" pitchFamily="18" charset="0"/>
              </a:rPr>
              <a:t>Δ</a:t>
            </a:r>
            <a:r>
              <a:rPr lang="en-US" altLang="ja-JP" sz="1800" i="1" dirty="0" smtClean="0">
                <a:latin typeface="+mj-ea"/>
                <a:ea typeface="+mj-ea"/>
                <a:cs typeface="Times New Roman" pitchFamily="18" charset="0"/>
              </a:rPr>
              <a:t>Y</a:t>
            </a:r>
            <a:r>
              <a:rPr lang="en-US" altLang="ja-JP" sz="1800" baseline="-25000" dirty="0" smtClean="0">
                <a:latin typeface="+mj-ea"/>
                <a:ea typeface="+mj-ea"/>
                <a:cs typeface="Times New Roman" pitchFamily="18" charset="0"/>
              </a:rPr>
              <a:t>0</a:t>
            </a:r>
            <a:r>
              <a:rPr lang="en-US" altLang="ja-JP" sz="1800" dirty="0" smtClean="0">
                <a:latin typeface="+mj-ea"/>
                <a:ea typeface="+mj-ea"/>
                <a:cs typeface="Times New Roman" pitchFamily="18" charset="0"/>
              </a:rPr>
              <a:t>→</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dY</a:t>
            </a:r>
            <a:r>
              <a:rPr lang="en-US" altLang="ja-JP" sz="1800" baseline="-25000" dirty="0" smtClean="0">
                <a:latin typeface="+mj-ea"/>
                <a:ea typeface="+mj-ea"/>
                <a:cs typeface="Times New Roman" pitchFamily="18" charset="0"/>
              </a:rPr>
              <a:t>1</a:t>
            </a:r>
            <a:r>
              <a:rPr lang="ja-JP" altLang="ja-JP" sz="1800" dirty="0" smtClean="0">
                <a:latin typeface="+mj-ea"/>
                <a:ea typeface="+mj-ea"/>
                <a:cs typeface="Times New Roman" pitchFamily="18" charset="0"/>
              </a:rPr>
              <a:t>／</a:t>
            </a:r>
            <a:r>
              <a:rPr lang="en-US" altLang="ja-JP" sz="1800" i="1" dirty="0" smtClean="0">
                <a:latin typeface="+mj-ea"/>
                <a:ea typeface="+mj-ea"/>
                <a:cs typeface="Times New Roman" pitchFamily="18" charset="0"/>
              </a:rPr>
              <a:t>dY</a:t>
            </a:r>
            <a:r>
              <a:rPr lang="en-US" altLang="ja-JP" sz="1800" baseline="-25000" dirty="0" smtClean="0">
                <a:latin typeface="+mj-ea"/>
                <a:ea typeface="+mj-ea"/>
                <a:cs typeface="Times New Roman" pitchFamily="18" charset="0"/>
              </a:rPr>
              <a:t>0 </a:t>
            </a:r>
            <a:endParaRPr lang="ja-JP" altLang="ja-JP" sz="1800" dirty="0" smtClean="0">
              <a:latin typeface="+mj-ea"/>
              <a:ea typeface="+mj-ea"/>
              <a:cs typeface="Times New Roman" pitchFamily="18" charset="0"/>
            </a:endParaRPr>
          </a:p>
          <a:p>
            <a:pPr>
              <a:buNone/>
            </a:pPr>
            <a:endParaRPr lang="en-US" altLang="ja-JP" sz="1800" baseline="-25000" dirty="0" smtClean="0">
              <a:latin typeface="Times New Roman" pitchFamily="18" charset="0"/>
              <a:cs typeface="Times New Roman" pitchFamily="18" charset="0"/>
            </a:endParaRPr>
          </a:p>
        </p:txBody>
      </p:sp>
      <p:pic>
        <p:nvPicPr>
          <p:cNvPr id="5" name="図 4"/>
          <p:cNvPicPr/>
          <p:nvPr/>
        </p:nvPicPr>
        <p:blipFill>
          <a:blip r:embed="rId3" cstate="print"/>
          <a:srcRect/>
          <a:stretch>
            <a:fillRect/>
          </a:stretch>
        </p:blipFill>
        <p:spPr bwMode="auto">
          <a:xfrm>
            <a:off x="2195736" y="4005064"/>
            <a:ext cx="3338852" cy="2852936"/>
          </a:xfrm>
          <a:prstGeom prst="rect">
            <a:avLst/>
          </a:prstGeom>
          <a:noFill/>
          <a:ln w="9525">
            <a:noFill/>
            <a:miter lim="800000"/>
            <a:headEnd/>
            <a:tailEnd/>
          </a:ln>
        </p:spPr>
      </p:pic>
      <p:pic>
        <p:nvPicPr>
          <p:cNvPr id="6" name="図 5"/>
          <p:cNvPicPr/>
          <p:nvPr/>
        </p:nvPicPr>
        <p:blipFill>
          <a:blip r:embed="rId4" cstate="print"/>
          <a:srcRect/>
          <a:stretch>
            <a:fillRect/>
          </a:stretch>
        </p:blipFill>
        <p:spPr bwMode="auto">
          <a:xfrm>
            <a:off x="5724128" y="4005064"/>
            <a:ext cx="3419872" cy="2852936"/>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2216</TotalTime>
  <Words>2805</Words>
  <Application>Microsoft Office PowerPoint</Application>
  <PresentationFormat>画面に合わせる (4:3)</PresentationFormat>
  <Paragraphs>344</Paragraphs>
  <Slides>23</Slides>
  <Notes>2</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雪藤</vt:lpstr>
      <vt:lpstr> Macroeconomics マクロ経済学</vt:lpstr>
      <vt:lpstr> </vt:lpstr>
      <vt:lpstr>１．Investment and Capital   投資と資本 </vt:lpstr>
      <vt:lpstr>１B．Investment and Capital  投資と資本 </vt:lpstr>
      <vt:lpstr>２． GDP and Fluctuation of Investment      GDPと投資の変動</vt:lpstr>
      <vt:lpstr>２B.GDP and Fluctuation of Investment  GDPと投資の変動　 </vt:lpstr>
      <vt:lpstr>３．Determination of Optimum Level of Capital in 1 Period Model 1期間モデルによる資本の最適水準の決定 </vt:lpstr>
      <vt:lpstr>３B.Determination of Optimum Level of Capital in 1 Period Model  ． 1期間モデルによる資本の最適水準の決定 </vt:lpstr>
      <vt:lpstr>４．Determination of Optimum Level of Capital in 2 Period Model  2期間モデルによる最適投資水準の決定 </vt:lpstr>
      <vt:lpstr>４B．Determination of Optimum Level of Capital in 2 Period Model  2期間モデルによる最適投資水準の決定 </vt:lpstr>
      <vt:lpstr>４C．Determination of Optimum Level of Capital in 2 Period Model  2期間モデルによる最適投資水準の決定 </vt:lpstr>
      <vt:lpstr> ５．Marginal Efficiency of Investment in Multi-period Model 多期間モデルにおける投資の限界効率 </vt:lpstr>
      <vt:lpstr> ５B．Marginal Efficiency of Investment in Multi-period Model 多期間モデルにおける投資の限界効率 </vt:lpstr>
      <vt:lpstr>  ５C．Marginal Efficiency of Investment in Multi-period Model 多期間モデルにおける投資の限界効率 </vt:lpstr>
      <vt:lpstr>６．Tobin’s q     トービンのｑ　　</vt:lpstr>
      <vt:lpstr>７．Increase in Income and Investment: Acceleration Principle 所得の増加と投資：加速度原理 </vt:lpstr>
      <vt:lpstr>７B．Increase in Income and Investment: Acceleration Principle 所得の増加と投資：加速度原理 </vt:lpstr>
      <vt:lpstr>８．Capital Stock and Investment: Capital Stock Adjustment Principle 資本ストックと投資：資本ストック調整原理 </vt:lpstr>
      <vt:lpstr>８B．Capital Stock and Investment: Capital Stock Adjustment Principle 資本ストックと投資：資本ストック調整原理 </vt:lpstr>
      <vt:lpstr>９．Investment and Adjustment Cost:  Adjustment Cost Model 投資と調整費用：調整費用モデル </vt:lpstr>
      <vt:lpstr> 10．Housing Investment   住宅投資  </vt:lpstr>
      <vt:lpstr> 11．Inventory Investment    在庫投資 </vt:lpstr>
      <vt:lpstr> 11B．Inventory Investment     在庫投資 </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225</cp:revision>
  <dcterms:created xsi:type="dcterms:W3CDTF">2008-03-18T06:49:50Z</dcterms:created>
  <dcterms:modified xsi:type="dcterms:W3CDTF">2018-04-07T12:35:19Z</dcterms:modified>
</cp:coreProperties>
</file>